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sldIdLst>
    <p:sldId id="256" r:id="rId2"/>
    <p:sldId id="277" r:id="rId3"/>
    <p:sldId id="257" r:id="rId4"/>
    <p:sldId id="279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7" r:id="rId14"/>
    <p:sldId id="270" r:id="rId15"/>
    <p:sldId id="269" r:id="rId16"/>
    <p:sldId id="271" r:id="rId17"/>
    <p:sldId id="276" r:id="rId18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7"/>
    <a:srgbClr val="FF9900"/>
    <a:srgbClr val="990000"/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7670" autoAdjust="0"/>
  </p:normalViewPr>
  <p:slideViewPr>
    <p:cSldViewPr snapToGrid="0">
      <p:cViewPr varScale="1">
        <p:scale>
          <a:sx n="148" d="100"/>
          <a:sy n="148" d="100"/>
        </p:scale>
        <p:origin x="51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m\Dropbox\Commun%20Phil_Vir\VERNEUIL\communications%20orales%20Copenhague\T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illem\Dropbox\Commun%20Phil_Vir\VERNEUIL\communications%20orales%20Copenhague\T21\T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m\Dropbox\Commun%20Phil_Vir\VERNEUIL\communications%20orales%20Copenhague\T21\T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m\Dropbox\Commun%20Phil_Vir\VERNEUIL\communications%20orales%20Copenhague\T21\T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m\Dropbox\Commun%20Phil_Vir\VERNEUIL\communications%20orales%20Copenhague\T21\T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Feuil1!$B$16</c:f>
              <c:strCache>
                <c:ptCount val="1"/>
                <c:pt idx="0">
                  <c:v>dd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550965501682002E-3"/>
                  <c:y val="-4.16666666666667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/>
                      <a:t>yrs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775482750841002E-2"/>
                  <c:y val="-6.48146325459317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/>
                      <a:t>kg/m</a:t>
                    </a:r>
                    <a:r>
                      <a:rPr lang="en-US" baseline="30000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Median age</c:v>
                </c:pt>
                <c:pt idx="1">
                  <c:v>Median BMI</c:v>
                </c:pt>
              </c:strCache>
            </c:strRef>
          </c:cat>
          <c:val>
            <c:numRef>
              <c:f>Feuil1!$B$17:$B$18</c:f>
              <c:numCache>
                <c:formatCode>General</c:formatCode>
                <c:ptCount val="2"/>
                <c:pt idx="0">
                  <c:v>24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740616"/>
        <c:axId val="202739440"/>
        <c:axId val="0"/>
      </c:bar3DChart>
      <c:catAx>
        <c:axId val="20274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202739440"/>
        <c:crosses val="autoZero"/>
        <c:auto val="1"/>
        <c:lblAlgn val="ctr"/>
        <c:lblOffset val="100"/>
        <c:noMultiLvlLbl val="0"/>
      </c:catAx>
      <c:valAx>
        <c:axId val="20273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202740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Gender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7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5744094488189034E-2"/>
          <c:y val="5.5013123359580127E-2"/>
          <c:w val="0.27499679206765842"/>
          <c:h val="0.32717264508603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400" b="1"/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fr-FR" dirty="0" smtClean="0"/>
              <a:t>IMC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33333333333335E-3"/>
          <c:y val="0.40060185185185215"/>
          <c:w val="0.7583333333333333"/>
          <c:h val="0.53516149023038828"/>
        </c:manualLayout>
      </c:layout>
      <c:pie3DChart>
        <c:varyColors val="1"/>
        <c:ser>
          <c:idx val="0"/>
          <c:order val="0"/>
          <c:tx>
            <c:strRef>
              <c:f>Feuil1!$B$11</c:f>
              <c:strCache>
                <c:ptCount val="1"/>
                <c:pt idx="0">
                  <c:v>BMI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6.2904314614781196E-3"/>
                  <c:y val="6.1728395061728392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2962962962962929E-2"/>
                  <c:y val="-0.1543209876543210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Feuil1!$A$12:$A$14</c:f>
              <c:strCache>
                <c:ptCount val="3"/>
                <c:pt idx="0">
                  <c:v>&lt; 25</c:v>
                </c:pt>
                <c:pt idx="1">
                  <c:v>25 - 29</c:v>
                </c:pt>
                <c:pt idx="2">
                  <c:v>≥ 30</c:v>
                </c:pt>
              </c:strCache>
            </c:strRef>
          </c:cat>
          <c:val>
            <c:numRef>
              <c:f>Feuil1!$B$12:$B$14</c:f>
              <c:numCache>
                <c:formatCode>General</c:formatCode>
                <c:ptCount val="3"/>
                <c:pt idx="0">
                  <c:v>10</c:v>
                </c:pt>
                <c:pt idx="1">
                  <c:v>7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278652668416536"/>
          <c:y val="8.8541119860017517E-2"/>
          <c:w val="0.20053805774278208"/>
          <c:h val="0.58892825896762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fr-FR" dirty="0"/>
              <a:t>Age </a:t>
            </a:r>
            <a:r>
              <a:rPr lang="fr-FR" dirty="0" smtClean="0"/>
              <a:t>à la première manifestation</a:t>
            </a:r>
            <a:endParaRPr lang="fr-FR" dirty="0"/>
          </a:p>
        </c:rich>
      </c:tx>
      <c:overlay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8858267716516"/>
          <c:w val="0.81388888888888933"/>
          <c:h val="0.52063794109069672"/>
        </c:manualLayout>
      </c:layout>
      <c:pie3DChart>
        <c:varyColors val="1"/>
        <c:ser>
          <c:idx val="0"/>
          <c:order val="0"/>
          <c:tx>
            <c:strRef>
              <c:f>Feuil1!$B$21</c:f>
              <c:strCache>
                <c:ptCount val="1"/>
                <c:pt idx="0">
                  <c:v>Age at first onset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7.8283792650918643E-2"/>
                  <c:y val="0.1213389472149310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619903762029752E-2"/>
                  <c:y val="0.1270501603966169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Feuil1!$A$22:$A$24</c:f>
              <c:strCache>
                <c:ptCount val="3"/>
                <c:pt idx="0">
                  <c:v>&lt; 10 yrs</c:v>
                </c:pt>
                <c:pt idx="1">
                  <c:v>10 - 19 yrs</c:v>
                </c:pt>
                <c:pt idx="2">
                  <c:v>≥ 20 yrs</c:v>
                </c:pt>
              </c:strCache>
            </c:strRef>
          </c:cat>
          <c:val>
            <c:numRef>
              <c:f>Feuil1!$B$22:$B$24</c:f>
              <c:numCache>
                <c:formatCode>General</c:formatCode>
                <c:ptCount val="3"/>
                <c:pt idx="0">
                  <c:v>3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523242927967335"/>
          <c:y val="0.17650408282298016"/>
          <c:w val="0.265275590551181"/>
          <c:h val="0.5713886990535056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fr-FR" dirty="0" smtClean="0"/>
              <a:t>Sévérité</a:t>
            </a:r>
            <a:endParaRPr lang="fr-FR" dirty="0"/>
          </a:p>
        </c:rich>
      </c:tx>
      <c:overlay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title>
    <c:autoTitleDeleted val="0"/>
    <c:view3D>
      <c:rotX val="30"/>
      <c:rotY val="0"/>
      <c:rAngAx val="0"/>
    </c:view3D>
    <c:floor>
      <c:thickness val="0"/>
      <c:spPr>
        <a:solidFill>
          <a:schemeClr val="accent6">
            <a:tint val="20000"/>
          </a:schemeClr>
        </a:solidFill>
        <a:ln w="12700" cap="flat" cmpd="sng" algn="ctr">
          <a:solidFill>
            <a:schemeClr val="dk1">
              <a:tint val="75000"/>
            </a:schemeClr>
          </a:solidFill>
          <a:prstDash val="solid"/>
          <a:round/>
        </a:ln>
        <a:effectLst/>
        <a:sp3d contourW="12700">
          <a:contourClr>
            <a:schemeClr val="dk1">
              <a:tint val="75000"/>
            </a:schemeClr>
          </a:contourClr>
        </a:sp3d>
      </c:spPr>
    </c:floor>
    <c:sideWall>
      <c:thickness val="0"/>
      <c:spPr>
        <a:solidFill>
          <a:schemeClr val="accent6">
            <a:tint val="2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6">
            <a:tint val="20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9925634295715E-2"/>
          <c:y val="0.30587148828618654"/>
          <c:w val="0.68439474554400959"/>
          <c:h val="0.59178331875182244"/>
        </c:manualLayout>
      </c:layout>
      <c:pie3DChart>
        <c:varyColors val="1"/>
        <c:ser>
          <c:idx val="0"/>
          <c:order val="0"/>
          <c:tx>
            <c:strRef>
              <c:f>Feuil1!$B$5</c:f>
              <c:strCache>
                <c:ptCount val="1"/>
                <c:pt idx="0">
                  <c:v>Hurley stage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2700" cap="flat" cmpd="sng" algn="ctr">
                <a:solidFill>
                  <a:schemeClr val="accent6">
                    <a:shade val="50000"/>
                  </a:schemeClr>
                </a:solidFill>
                <a:prstDash val="solid"/>
                <a:round/>
              </a:ln>
              <a:effectLst/>
              <a:sp3d contourW="12700">
                <a:contourClr>
                  <a:schemeClr val="accent6">
                    <a:shade val="50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12700" cap="flat" cmpd="sng" algn="ctr">
                <a:solidFill>
                  <a:schemeClr val="accent6">
                    <a:shade val="50000"/>
                  </a:schemeClr>
                </a:solidFill>
                <a:prstDash val="solid"/>
                <a:round/>
              </a:ln>
              <a:effectLst/>
              <a:sp3d contourW="12700">
                <a:contourClr>
                  <a:schemeClr val="accent6">
                    <a:shade val="50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12700" cap="flat" cmpd="sng" algn="ctr">
                <a:solidFill>
                  <a:schemeClr val="accent6">
                    <a:shade val="50000"/>
                  </a:schemeClr>
                </a:solidFill>
                <a:prstDash val="solid"/>
                <a:round/>
              </a:ln>
              <a:effectLst/>
              <a:sp3d contourW="12700">
                <a:contourClr>
                  <a:schemeClr val="accent6">
                    <a:shade val="50000"/>
                  </a:schemeClr>
                </a:contourClr>
              </a:sp3d>
            </c:spPr>
          </c:dPt>
          <c:dLbls>
            <c:dLbl>
              <c:idx val="2"/>
              <c:layout>
                <c:manualLayout>
                  <c:x val="0.10072320647419108"/>
                  <c:y val="6.690142898804322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12700" cap="flat" cmpd="sng" algn="ctr">
                  <a:solidFill>
                    <a:schemeClr val="dk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Feuil1!$A$6:$A$8</c:f>
              <c:strCache>
                <c:ptCount val="3"/>
                <c:pt idx="0">
                  <c:v>I</c:v>
                </c:pt>
                <c:pt idx="1">
                  <c:v>II</c:v>
                </c:pt>
                <c:pt idx="2">
                  <c:v>III</c:v>
                </c:pt>
              </c:strCache>
            </c:strRef>
          </c:cat>
          <c:val>
            <c:numRef>
              <c:f>Feuil1!$B$6:$B$8</c:f>
              <c:numCache>
                <c:formatCode>General</c:formatCode>
                <c:ptCount val="3"/>
                <c:pt idx="0">
                  <c:v>15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954422483710561"/>
          <c:y val="0.18207895888014008"/>
          <c:w val="0.14490326498914563"/>
          <c:h val="0.3518700787401572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zero"/>
    <c:showDLblsOverMax val="0"/>
  </c:chart>
  <c:spPr>
    <a:noFill/>
    <a:ln w="12700" cap="flat" cmpd="sng" algn="ctr">
      <a:noFill/>
      <a:prstDash val="solid"/>
      <a:round/>
    </a:ln>
    <a:effectLst/>
  </c:spPr>
  <c:txPr>
    <a:bodyPr/>
    <a:lstStyle/>
    <a:p>
      <a:pPr>
        <a:defRPr sz="1400" b="1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fr-FR" dirty="0" smtClean="0"/>
              <a:t>Histoire familiale de MV</a:t>
            </a:r>
            <a:endParaRPr lang="fr-FR" dirty="0"/>
          </a:p>
        </c:rich>
      </c:tx>
      <c:layout>
        <c:manualLayout>
          <c:xMode val="edge"/>
          <c:yMode val="edge"/>
          <c:x val="7.7948964712744234E-2"/>
          <c:y val="3.4684162789884378E-2"/>
        </c:manualLayout>
      </c:layout>
      <c:overlay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Feuil1!$B$26</c:f>
              <c:strCache>
                <c:ptCount val="1"/>
                <c:pt idx="0">
                  <c:v>Family history of HS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7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>
                  <a:tint val="77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5.1691455234762979E-3"/>
                  <c:y val="-0.3262583097426042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6833880139982519E-2"/>
                  <c:y val="0.1105985710119570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Feuil1!$A$27:$A$28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Feuil1!$B$27:$B$28</c:f>
              <c:numCache>
                <c:formatCode>General</c:formatCode>
                <c:ptCount val="2"/>
                <c:pt idx="0">
                  <c:v>23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035651793525819E-2"/>
          <c:y val="0.18902413240011709"/>
          <c:w val="0.1793731408573932"/>
          <c:h val="0.3294943861184023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ABE8E-C8B6-48CC-94E2-0B57C6187E5C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52B33-63F0-4DC4-AE0D-CE20704C4C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168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Delage M.1,2, Villani A.3, Benhadou F.2,4, Pascual J.-C.5, Reguiai Z.2,6, Marc S.2,7, Jullien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D.3, Peeters M.-A.2,8,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Nassif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A.1,2, Guillem P.2,9</a:t>
            </a:r>
          </a:p>
          <a:p>
            <a:endParaRPr lang="fr-F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1Centre Médical, Institut Pasteur, Paris, France, 2ResoVerneuil, Paris, France, 3Hôpital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Edouard Herriot, Université Claude Bernard Lyon I,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Dermatology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Lyon, France,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4Erasme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Hospital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Université Libre de Bruxelles,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Dermatology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Brussels, France,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5University General Hospital of Alicante,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Dermatology, Alicante, Spain, 6Polyclinique</a:t>
            </a:r>
          </a:p>
          <a:p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Courlancy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Dermatology, Reims, France, 7Hôpital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Avicenne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Dermatology,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Bobigny, France, 8Hôpitaux Universitaires de Genève,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Dpt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Dermatology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Venerology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Geneva,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Switzerland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9Clinique du Val d'Ouest,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Ecully, France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52B33-63F0-4DC4-AE0D-CE20704C4C4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61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68580" rIns="6858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49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34290" tIns="0" rIns="3429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27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34290" tIns="0" rIns="3429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16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4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68580" rIns="6858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73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0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68580" rIns="6858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0"/>
            <a:ext cx="3703320" cy="25336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68580" rIns="6858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0"/>
            <a:ext cx="3703320" cy="25336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76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8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1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3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68580" rIns="68580">
            <a:norm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12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lIns="68580" tIns="0" rIns="6858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342900" tIns="3429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68580" tIns="0" rIns="6858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71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4750737"/>
            <a:ext cx="9143989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34290" rIns="0" bIns="342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rgbClr val="FFFFFF"/>
                </a:solidFill>
              </a:defRPr>
            </a:lvl1pPr>
          </a:lstStyle>
          <a:p>
            <a:fld id="{CCC43B36-2F45-4D2E-8DB0-CA82A3C9A31A}" type="datetimeFigureOut">
              <a:rPr lang="fr-FR" smtClean="0"/>
              <a:pPr/>
              <a:t>18/03/2017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26B143A-35EA-489A-B85A-D13C81043018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90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idarite-verneuil.org/" TargetMode="External"/><Relationship Id="rId2" Type="http://schemas.openxmlformats.org/officeDocument/2006/relationships/hyperlink" Target="http://www.resoverneuil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frh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0065" y="634739"/>
            <a:ext cx="8723871" cy="1790700"/>
          </a:xfrm>
        </p:spPr>
        <p:txBody>
          <a:bodyPr>
            <a:noAutofit/>
          </a:bodyPr>
          <a:lstStyle/>
          <a:p>
            <a:r>
              <a:rPr lang="fr-FR" sz="4400" dirty="0" smtClean="0"/>
              <a:t>Une association méconnue : maladie de Verneuil et trisomie 21</a:t>
            </a: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2800" dirty="0" smtClean="0">
                <a:solidFill>
                  <a:srgbClr val="00B050"/>
                </a:solidFill>
              </a:rPr>
              <a:t>À propos d’une série internationale de 25 cas</a:t>
            </a:r>
            <a:endParaRPr lang="fr-FR" sz="3000" b="1" dirty="0">
              <a:solidFill>
                <a:srgbClr val="00B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0126" y="3341716"/>
            <a:ext cx="8103749" cy="112054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t-BR" dirty="0" smtClean="0"/>
              <a:t>Villani A., Delage </a:t>
            </a:r>
            <a:r>
              <a:rPr lang="pt-BR" dirty="0"/>
              <a:t>M</a:t>
            </a:r>
            <a:r>
              <a:rPr lang="pt-BR" dirty="0" smtClean="0"/>
              <a:t>., Benhadou </a:t>
            </a:r>
            <a:r>
              <a:rPr lang="pt-BR" dirty="0"/>
              <a:t>F</a:t>
            </a:r>
            <a:r>
              <a:rPr lang="pt-BR" dirty="0" smtClean="0"/>
              <a:t>., </a:t>
            </a:r>
            <a:r>
              <a:rPr lang="pt-BR" dirty="0"/>
              <a:t>Pascual J.-C</a:t>
            </a:r>
            <a:r>
              <a:rPr lang="pt-BR" dirty="0" smtClean="0"/>
              <a:t>., </a:t>
            </a:r>
            <a:r>
              <a:rPr lang="pt-BR" dirty="0"/>
              <a:t>Reguiai Z</a:t>
            </a:r>
            <a:r>
              <a:rPr lang="pt-BR" dirty="0" smtClean="0"/>
              <a:t>., </a:t>
            </a:r>
            <a:r>
              <a:rPr lang="pt-BR" dirty="0"/>
              <a:t>Marc S</a:t>
            </a:r>
            <a:r>
              <a:rPr lang="pt-BR" dirty="0" smtClean="0"/>
              <a:t>., Jullien</a:t>
            </a:r>
            <a:r>
              <a:rPr lang="pt-BR" dirty="0"/>
              <a:t> </a:t>
            </a:r>
            <a:r>
              <a:rPr lang="fr-FR" dirty="0" smtClean="0"/>
              <a:t>D., </a:t>
            </a:r>
            <a:r>
              <a:rPr lang="fr-FR" dirty="0" err="1"/>
              <a:t>Kluger</a:t>
            </a:r>
            <a:r>
              <a:rPr lang="fr-FR" dirty="0"/>
              <a:t> N</a:t>
            </a:r>
            <a:r>
              <a:rPr lang="fr-FR" dirty="0" smtClean="0"/>
              <a:t>., Peeters </a:t>
            </a:r>
            <a:r>
              <a:rPr lang="fr-FR" dirty="0"/>
              <a:t>M.-A</a:t>
            </a:r>
            <a:r>
              <a:rPr lang="fr-FR" dirty="0" smtClean="0"/>
              <a:t>., </a:t>
            </a:r>
            <a:r>
              <a:rPr lang="fr-FR" dirty="0" err="1"/>
              <a:t>Nassif</a:t>
            </a:r>
            <a:r>
              <a:rPr lang="fr-FR" dirty="0"/>
              <a:t> A</a:t>
            </a:r>
            <a:r>
              <a:rPr lang="fr-FR" dirty="0" smtClean="0"/>
              <a:t>., </a:t>
            </a:r>
            <a:r>
              <a:rPr lang="fr-FR" u="sng" dirty="0" err="1"/>
              <a:t>Guillem</a:t>
            </a:r>
            <a:r>
              <a:rPr lang="fr-FR" u="sng" dirty="0"/>
              <a:t> P</a:t>
            </a:r>
            <a:r>
              <a:rPr lang="fr-FR" u="sng" dirty="0" smtClean="0"/>
              <a:t>.</a:t>
            </a:r>
          </a:p>
          <a:p>
            <a:pPr>
              <a:lnSpc>
                <a:spcPct val="120000"/>
              </a:lnSpc>
            </a:pPr>
            <a:endParaRPr lang="fr-FR" sz="2000" baseline="30000" dirty="0" smtClean="0">
              <a:solidFill>
                <a:srgbClr val="455F51"/>
              </a:solidFill>
            </a:endParaRPr>
          </a:p>
          <a:p>
            <a:pPr>
              <a:lnSpc>
                <a:spcPct val="120000"/>
              </a:lnSpc>
            </a:pPr>
            <a:r>
              <a:rPr lang="fr-FR" sz="2000" baseline="30000" dirty="0" smtClean="0">
                <a:solidFill>
                  <a:srgbClr val="455F51"/>
                </a:solidFill>
              </a:rPr>
              <a:t>France, </a:t>
            </a:r>
            <a:r>
              <a:rPr lang="fr-FR" sz="2000" baseline="30000" dirty="0" err="1" smtClean="0">
                <a:solidFill>
                  <a:srgbClr val="455F51"/>
                </a:solidFill>
              </a:rPr>
              <a:t>BelgiQUE</a:t>
            </a:r>
            <a:r>
              <a:rPr lang="fr-FR" sz="2000" baseline="30000" dirty="0" smtClean="0">
                <a:solidFill>
                  <a:srgbClr val="455F51"/>
                </a:solidFill>
              </a:rPr>
              <a:t>, ESPAGNE, FINLANDE, SUISSE</a:t>
            </a:r>
            <a:endParaRPr lang="fr-FR" sz="2000" baseline="30000" dirty="0">
              <a:solidFill>
                <a:srgbClr val="455F51"/>
              </a:solidFill>
            </a:endParaRPr>
          </a:p>
          <a:p>
            <a:endParaRPr lang="fr-FR" baseline="30000" dirty="0"/>
          </a:p>
        </p:txBody>
      </p:sp>
    </p:spTree>
    <p:extLst>
      <p:ext uri="{BB962C8B-B14F-4D97-AF65-F5344CB8AC3E}">
        <p14:creationId xmlns:p14="http://schemas.microsoft.com/office/powerpoint/2010/main" val="82125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Localisations de la MV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05542"/>
              </p:ext>
            </p:extLst>
          </p:nvPr>
        </p:nvGraphicFramePr>
        <p:xfrm>
          <a:off x="1239402" y="1658686"/>
          <a:ext cx="6710915" cy="2010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/>
                <a:gridCol w="1508760"/>
                <a:gridCol w="552584"/>
                <a:gridCol w="1607686"/>
                <a:gridCol w="1533125"/>
              </a:tblGrid>
              <a:tr h="297180"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Localisations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Prévalence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Localisations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Prévalence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Aine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17/25 (68%)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Sein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6/25 (24%)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303513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Aiselle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15/25 (60%)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Périnée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4/25 (16%)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Pubis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10/25 (40%)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Cou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3/25 (12%)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Pli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interfessieur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10/25 (40%)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Ceinture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2/25 (8%)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Fesses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9/25 (36%)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Dos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2/25 (8%)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Face</a:t>
                      </a:r>
                      <a:r>
                        <a:rPr lang="fr-FR" sz="1400" baseline="0" dirty="0" smtClean="0"/>
                        <a:t> interne cuisse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8/25 (32%)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Para-anal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1/25 (4%)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2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Maladies associées à la MV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2899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100" dirty="0" smtClean="0"/>
              <a:t> polyarthrite rhumatoïde chez une patiente</a:t>
            </a:r>
            <a:endParaRPr lang="fr-FR" sz="21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100" dirty="0" smtClean="0"/>
              <a:t> pas de maladie inflammatoire digestive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100" dirty="0"/>
              <a:t> </a:t>
            </a:r>
            <a:r>
              <a:rPr lang="fr-FR" sz="2100" dirty="0" smtClean="0"/>
              <a:t>autres maladies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eczéma (n = 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urticaire (n =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acné sévère (n =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psoriasis (n =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 </a:t>
            </a:r>
            <a:r>
              <a:rPr lang="fr-FR" sz="2000" dirty="0" err="1" smtClean="0"/>
              <a:t>acanthosis</a:t>
            </a:r>
            <a:r>
              <a:rPr lang="fr-FR" sz="2000" dirty="0" smtClean="0"/>
              <a:t> </a:t>
            </a:r>
            <a:r>
              <a:rPr lang="fr-FR" sz="2000" dirty="0" err="1" smtClean="0"/>
              <a:t>nigricans</a:t>
            </a:r>
            <a:r>
              <a:rPr lang="fr-FR" sz="2000" dirty="0" smtClean="0"/>
              <a:t> (n =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 syndrome métabolique (n = 1)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460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Prévalence de la T21 chez les patients avec MV?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398672"/>
            <a:ext cx="7543800" cy="13896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aucune donnée dans la littérature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53 cas publiés en incluant nos 25, à comparer aux milliers de cas de MV publiés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série personnelle : 4 patients T21  sur 737 patients MV = 0.5%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822960" y="3044624"/>
            <a:ext cx="7543800" cy="628016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La T21 associée à la MV a-t-elle des spécificités ?</a:t>
            </a:r>
            <a:endParaRPr lang="fr-FR" sz="3200" b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929440" y="3672640"/>
            <a:ext cx="74373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22960" y="3844091"/>
            <a:ext cx="8321040" cy="631657"/>
          </a:xfrm>
          <a:prstGeom prst="rect">
            <a:avLst/>
          </a:prstGeom>
        </p:spPr>
        <p:txBody>
          <a:bodyPr vert="horz" lIns="0" tIns="34290" rIns="0" bIns="3429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pas de prédominance féminine dans la T21 (notre cohorte : </a:t>
            </a:r>
            <a:r>
              <a:rPr lang="fr-FR" dirty="0" err="1" smtClean="0"/>
              <a:t>sex</a:t>
            </a:r>
            <a:r>
              <a:rPr lang="fr-FR" dirty="0" smtClean="0"/>
              <a:t> ratio F/M ≈ 2/1)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maladies habituellement associées à la T21 (hypothyroïdie, malformations </a:t>
            </a:r>
            <a:r>
              <a:rPr lang="fr-FR" dirty="0" err="1" smtClean="0"/>
              <a:t>cardiques</a:t>
            </a:r>
            <a:r>
              <a:rPr lang="fr-FR" dirty="0" smtClean="0"/>
              <a:t> ; prévalences usuelles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51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Quelle est la prévalence de la MV chez les patients T21?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4384" y="1687428"/>
            <a:ext cx="3174853" cy="27143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10 études étudiant les manifestations cutanées dans la T21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aucune n’a reporté de cas de MV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… mais : par exemple 17% de « folliculite récidivante »</a:t>
            </a:r>
          </a:p>
          <a:p>
            <a:pPr marL="0" indent="0">
              <a:buNone/>
            </a:pPr>
            <a:r>
              <a:rPr lang="fr-FR" sz="1200" dirty="0" smtClean="0"/>
              <a:t>(Real </a:t>
            </a:r>
            <a:r>
              <a:rPr lang="fr-FR" sz="1200" dirty="0"/>
              <a:t>de </a:t>
            </a:r>
            <a:r>
              <a:rPr lang="fr-FR" sz="1200" dirty="0" err="1"/>
              <a:t>Asua</a:t>
            </a:r>
            <a:r>
              <a:rPr lang="fr-FR" sz="1200" dirty="0"/>
              <a:t> </a:t>
            </a:r>
            <a:r>
              <a:rPr lang="fr-FR" sz="1200" i="1" dirty="0" err="1"/>
              <a:t>Eur</a:t>
            </a:r>
            <a:r>
              <a:rPr lang="fr-FR" sz="1200" i="1" dirty="0"/>
              <a:t> J </a:t>
            </a:r>
            <a:r>
              <a:rPr lang="fr-FR" sz="1200" i="1" dirty="0" err="1"/>
              <a:t>Intern</a:t>
            </a:r>
            <a:r>
              <a:rPr lang="fr-FR" sz="1200" i="1" dirty="0"/>
              <a:t> Med </a:t>
            </a:r>
            <a:r>
              <a:rPr lang="fr-FR" sz="1200" dirty="0" smtClean="0"/>
              <a:t>2015)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besoin d’une étude spécifique chez les patients T21 ?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221010"/>
              </p:ext>
            </p:extLst>
          </p:nvPr>
        </p:nvGraphicFramePr>
        <p:xfrm>
          <a:off x="3479470" y="1362700"/>
          <a:ext cx="5331793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2544"/>
                <a:gridCol w="2219249"/>
              </a:tblGrid>
              <a:tr h="297180"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Références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Populations étudiées</a:t>
                      </a:r>
                      <a:endParaRPr lang="fr-FR" sz="15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Carter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i="1" baseline="0" dirty="0" smtClean="0"/>
                        <a:t>Arch </a:t>
                      </a:r>
                      <a:r>
                        <a:rPr lang="fr-FR" sz="1400" i="1" baseline="0" dirty="0" err="1" smtClean="0"/>
                        <a:t>Dermatol</a:t>
                      </a:r>
                      <a:r>
                        <a:rPr lang="fr-FR" sz="1400" i="1" baseline="0" dirty="0" smtClean="0"/>
                        <a:t> </a:t>
                      </a:r>
                      <a:r>
                        <a:rPr lang="fr-FR" sz="1400" baseline="0" dirty="0" smtClean="0"/>
                        <a:t>1976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214 enfants et </a:t>
                      </a:r>
                      <a:r>
                        <a:rPr lang="fr-FR" sz="1400" baseline="0" dirty="0" smtClean="0"/>
                        <a:t>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Polenghi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smtClean="0"/>
                        <a:t>Am J Med Genet </a:t>
                      </a:r>
                      <a:r>
                        <a:rPr lang="fr-FR" sz="1400" dirty="0" smtClean="0"/>
                        <a:t>1990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96 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Ercis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smtClean="0"/>
                        <a:t>Clin Genet</a:t>
                      </a:r>
                      <a:r>
                        <a:rPr lang="fr-FR" sz="1400" i="1" baseline="0" dirty="0" smtClean="0"/>
                        <a:t> </a:t>
                      </a:r>
                      <a:r>
                        <a:rPr lang="fr-FR" sz="1400" baseline="0" dirty="0" smtClean="0"/>
                        <a:t>1996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71 enfants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Schepis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err="1" smtClean="0"/>
                        <a:t>Dermatology</a:t>
                      </a:r>
                      <a:r>
                        <a:rPr lang="fr-FR" sz="1400" baseline="0" dirty="0" smtClean="0"/>
                        <a:t> 2002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203 enfants et </a:t>
                      </a:r>
                      <a:r>
                        <a:rPr lang="fr-FR" sz="1400" baseline="0" dirty="0" smtClean="0"/>
                        <a:t>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Danespazhooh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err="1" smtClean="0"/>
                        <a:t>Pediatr</a:t>
                      </a:r>
                      <a:r>
                        <a:rPr lang="fr-FR" sz="1400" i="1" dirty="0" smtClean="0"/>
                        <a:t> </a:t>
                      </a:r>
                      <a:r>
                        <a:rPr lang="fr-FR" sz="1400" i="1" dirty="0" err="1" smtClean="0"/>
                        <a:t>Dermatol</a:t>
                      </a:r>
                      <a:r>
                        <a:rPr lang="fr-FR" sz="1400" i="1" dirty="0" smtClean="0"/>
                        <a:t> </a:t>
                      </a:r>
                      <a:r>
                        <a:rPr lang="fr-FR" sz="1400" dirty="0" smtClean="0"/>
                        <a:t>2007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 enfants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Kerins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smtClean="0"/>
                        <a:t>Down </a:t>
                      </a:r>
                      <a:r>
                        <a:rPr lang="fr-FR" sz="1400" i="1" dirty="0" err="1" smtClean="0"/>
                        <a:t>Syndr</a:t>
                      </a:r>
                      <a:r>
                        <a:rPr lang="fr-FR" sz="1400" i="1" dirty="0" smtClean="0"/>
                        <a:t> </a:t>
                      </a:r>
                      <a:r>
                        <a:rPr lang="fr-FR" sz="1400" i="1" dirty="0" err="1" smtClean="0"/>
                        <a:t>Res</a:t>
                      </a:r>
                      <a:r>
                        <a:rPr lang="fr-FR" sz="1400" i="1" dirty="0" smtClean="0"/>
                        <a:t> </a:t>
                      </a:r>
                      <a:r>
                        <a:rPr lang="fr-FR" sz="1400" i="1" dirty="0" err="1" smtClean="0"/>
                        <a:t>Pract</a:t>
                      </a:r>
                      <a:r>
                        <a:rPr lang="fr-FR" sz="1400" dirty="0" smtClean="0"/>
                        <a:t> 2008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141 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Sureshbabu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i="1" baseline="0" dirty="0" err="1" smtClean="0"/>
                        <a:t>Dermatol</a:t>
                      </a:r>
                      <a:r>
                        <a:rPr lang="fr-FR" sz="1400" i="1" baseline="0" dirty="0" smtClean="0"/>
                        <a:t> On Line </a:t>
                      </a:r>
                      <a:r>
                        <a:rPr lang="fr-FR" sz="1400" baseline="0" dirty="0" smtClean="0"/>
                        <a:t>2011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95 enfants</a:t>
                      </a:r>
                      <a:r>
                        <a:rPr lang="fr-FR" sz="1400" baseline="0" dirty="0" smtClean="0"/>
                        <a:t> e</a:t>
                      </a:r>
                      <a:r>
                        <a:rPr lang="fr-FR" sz="1400" dirty="0" smtClean="0"/>
                        <a:t>t 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Pozo</a:t>
                      </a:r>
                      <a:r>
                        <a:rPr lang="fr-FR" sz="1400" dirty="0" smtClean="0"/>
                        <a:t> Cano </a:t>
                      </a:r>
                      <a:r>
                        <a:rPr lang="fr-FR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</a:t>
                      </a:r>
                      <a:r>
                        <a:rPr lang="fr-FR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 Int </a:t>
                      </a:r>
                      <a:r>
                        <a:rPr lang="fr-FR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Sindr</a:t>
                      </a:r>
                      <a:r>
                        <a:rPr lang="fr-FR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Down 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90 cas pédiatriques publiés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Pikora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err="1" smtClean="0"/>
                        <a:t>PLoS</a:t>
                      </a:r>
                      <a:r>
                        <a:rPr lang="fr-FR" sz="1400" i="1" dirty="0" smtClean="0"/>
                        <a:t> One </a:t>
                      </a:r>
                      <a:r>
                        <a:rPr lang="fr-FR" sz="1400" dirty="0" smtClean="0"/>
                        <a:t>2014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197</a:t>
                      </a:r>
                      <a:r>
                        <a:rPr lang="fr-FR" sz="1400" baseline="0" dirty="0" smtClean="0"/>
                        <a:t> adultes (questionnaire)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Real de </a:t>
                      </a:r>
                      <a:r>
                        <a:rPr lang="fr-FR" sz="1400" dirty="0" err="1" smtClean="0"/>
                        <a:t>Asua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i="1" dirty="0" err="1" smtClean="0"/>
                        <a:t>Eur</a:t>
                      </a:r>
                      <a:r>
                        <a:rPr lang="fr-FR" sz="1400" i="1" dirty="0" smtClean="0"/>
                        <a:t> J </a:t>
                      </a:r>
                      <a:r>
                        <a:rPr lang="fr-FR" sz="1400" i="1" dirty="0" err="1" smtClean="0"/>
                        <a:t>Intern</a:t>
                      </a:r>
                      <a:r>
                        <a:rPr lang="fr-FR" sz="1400" i="1" baseline="0" dirty="0" smtClean="0"/>
                        <a:t> Med </a:t>
                      </a:r>
                      <a:r>
                        <a:rPr lang="fr-FR" sz="1400" baseline="0" dirty="0" smtClean="0"/>
                        <a:t>2015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144 adultes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6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04478"/>
            <a:ext cx="9144000" cy="439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MV associée à la T21 a-t-elle des spécificités?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247721"/>
              </p:ext>
            </p:extLst>
          </p:nvPr>
        </p:nvGraphicFramePr>
        <p:xfrm>
          <a:off x="130629" y="1421264"/>
          <a:ext cx="8916113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794"/>
                <a:gridCol w="2002636"/>
                <a:gridCol w="3142164"/>
                <a:gridCol w="2132519"/>
              </a:tblGrid>
              <a:tr h="48006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Cas déjà publiés</a:t>
                      </a:r>
                      <a:endParaRPr lang="fr-FR" sz="1400" baseline="0" dirty="0" smtClean="0"/>
                    </a:p>
                    <a:p>
                      <a:pPr algn="ctr"/>
                      <a:r>
                        <a:rPr lang="fr-FR" sz="1400" baseline="0" dirty="0" smtClean="0"/>
                        <a:t>(n = 28)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Nos cas</a:t>
                      </a:r>
                    </a:p>
                    <a:p>
                      <a:pPr algn="ctr"/>
                      <a:r>
                        <a:rPr lang="fr-FR" sz="1400" dirty="0" smtClean="0"/>
                        <a:t>(n = 25)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Total</a:t>
                      </a:r>
                    </a:p>
                    <a:p>
                      <a:pPr algn="ctr"/>
                      <a:r>
                        <a:rPr lang="fr-FR" sz="1400" dirty="0" smtClean="0"/>
                        <a:t>(n = 53)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Femmes</a:t>
                      </a:r>
                      <a:endParaRPr lang="fr-FR" sz="1400" baseline="0" dirty="0" smtClean="0"/>
                    </a:p>
                    <a:p>
                      <a:r>
                        <a:rPr lang="fr-FR" sz="1400" baseline="0" dirty="0" smtClean="0"/>
                        <a:t>Hommes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18 (64%)</a:t>
                      </a:r>
                    </a:p>
                    <a:p>
                      <a:pPr algn="ctr"/>
                      <a:r>
                        <a:rPr lang="fr-FR" sz="1400" dirty="0" smtClean="0"/>
                        <a:t>10 (36%)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18 (72%)</a:t>
                      </a:r>
                    </a:p>
                    <a:p>
                      <a:pPr algn="ctr"/>
                      <a:r>
                        <a:rPr lang="fr-FR" sz="1400" dirty="0" smtClean="0"/>
                        <a:t>7 </a:t>
                      </a:r>
                      <a:r>
                        <a:rPr lang="fr-FR" sz="1400" baseline="0" dirty="0" smtClean="0"/>
                        <a:t>(28%)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36</a:t>
                      </a:r>
                      <a:r>
                        <a:rPr lang="fr-FR" sz="1400" baseline="0" dirty="0" smtClean="0"/>
                        <a:t> (68%)</a:t>
                      </a:r>
                    </a:p>
                    <a:p>
                      <a:pPr algn="ctr"/>
                      <a:r>
                        <a:rPr lang="fr-FR" sz="1400" baseline="0" dirty="0" smtClean="0"/>
                        <a:t>17 (32%)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Non obèse</a:t>
                      </a:r>
                    </a:p>
                    <a:p>
                      <a:r>
                        <a:rPr lang="fr-FR" sz="1400" dirty="0" smtClean="0"/>
                        <a:t>Obèses</a:t>
                      </a:r>
                    </a:p>
                    <a:p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 (43%)</a:t>
                      </a:r>
                    </a:p>
                    <a:p>
                      <a:pPr algn="ctr"/>
                      <a:r>
                        <a:rPr lang="fr-FR" sz="1400" dirty="0" smtClean="0"/>
                        <a:t>4</a:t>
                      </a:r>
                      <a:r>
                        <a:rPr lang="fr-FR" sz="1400" baseline="0" dirty="0" smtClean="0"/>
                        <a:t> (57%)</a:t>
                      </a:r>
                    </a:p>
                    <a:p>
                      <a:pPr algn="ctr"/>
                      <a:r>
                        <a:rPr lang="fr-FR" sz="1400" baseline="0" dirty="0" smtClean="0"/>
                        <a:t>(inconnu = 21)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17 (77%)</a:t>
                      </a:r>
                    </a:p>
                    <a:p>
                      <a:pPr algn="ctr"/>
                      <a:r>
                        <a:rPr lang="fr-FR" sz="1400" dirty="0" smtClean="0"/>
                        <a:t>5</a:t>
                      </a:r>
                      <a:r>
                        <a:rPr lang="fr-FR" sz="1400" baseline="0" dirty="0" smtClean="0"/>
                        <a:t> (23%)</a:t>
                      </a:r>
                    </a:p>
                    <a:p>
                      <a:pPr algn="ctr"/>
                      <a:r>
                        <a:rPr lang="fr-FR" sz="1400" baseline="0" dirty="0" smtClean="0"/>
                        <a:t>(inconnu = 3)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 (69%)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9 (31%)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24)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Maladie légère</a:t>
                      </a:r>
                    </a:p>
                    <a:p>
                      <a:r>
                        <a:rPr lang="fr-FR" sz="1400" dirty="0" smtClean="0"/>
                        <a:t>Maladie modérée</a:t>
                      </a:r>
                    </a:p>
                    <a:p>
                      <a:r>
                        <a:rPr lang="fr-FR" sz="1400" dirty="0" smtClean="0"/>
                        <a:t>Maladie</a:t>
                      </a:r>
                      <a:r>
                        <a:rPr lang="fr-FR" sz="1400" baseline="0" dirty="0" smtClean="0"/>
                        <a:t> sévère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11 (65%)</a:t>
                      </a:r>
                    </a:p>
                    <a:p>
                      <a:pPr algn="ctr"/>
                      <a:r>
                        <a:rPr lang="fr-FR" sz="1400" dirty="0" smtClean="0"/>
                        <a:t>6 (35%)</a:t>
                      </a:r>
                    </a:p>
                    <a:p>
                      <a:pPr algn="ctr"/>
                      <a:r>
                        <a:rPr lang="fr-FR" sz="1400" dirty="0" smtClean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11)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15 (60%)</a:t>
                      </a:r>
                    </a:p>
                    <a:p>
                      <a:pPr algn="ctr"/>
                      <a:r>
                        <a:rPr lang="fr-FR" sz="1400" dirty="0" smtClean="0"/>
                        <a:t>7 (28%)</a:t>
                      </a:r>
                    </a:p>
                    <a:p>
                      <a:pPr algn="ctr"/>
                      <a:r>
                        <a:rPr lang="fr-FR" sz="1400" dirty="0" smtClean="0"/>
                        <a:t>3 (12%)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26 (62%)</a:t>
                      </a:r>
                    </a:p>
                    <a:p>
                      <a:pPr algn="ctr"/>
                      <a:r>
                        <a:rPr lang="fr-FR" sz="1400" dirty="0" smtClean="0"/>
                        <a:t>13 (31%)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 (7%)</a:t>
                      </a:r>
                      <a:endParaRPr lang="fr-FR" sz="140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11)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Localisations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Données</a:t>
                      </a:r>
                      <a:r>
                        <a:rPr lang="fr-FR" sz="1400" baseline="0" dirty="0" smtClean="0"/>
                        <a:t> incomplètes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Les 2 + fréquentes:  aine</a:t>
                      </a:r>
                      <a:r>
                        <a:rPr lang="fr-FR" sz="1400" baseline="0" dirty="0" smtClean="0"/>
                        <a:t> et aisselle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Données</a:t>
                      </a:r>
                      <a:r>
                        <a:rPr lang="fr-FR" sz="1400" baseline="0" dirty="0" smtClean="0"/>
                        <a:t> incomplètes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Maladies</a:t>
                      </a:r>
                      <a:r>
                        <a:rPr lang="fr-FR" sz="1400" baseline="0" dirty="0" smtClean="0"/>
                        <a:t> associées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Données</a:t>
                      </a:r>
                      <a:r>
                        <a:rPr lang="fr-FR" sz="1400" baseline="0" dirty="0" smtClean="0"/>
                        <a:t> incomplètes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aseline="0" dirty="0" smtClean="0"/>
                        <a:t>1 cas de polyarthrite rhumatoïde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Données</a:t>
                      </a:r>
                      <a:r>
                        <a:rPr lang="fr-FR" sz="1400" baseline="0" dirty="0" smtClean="0"/>
                        <a:t> incomplètes</a:t>
                      </a:r>
                      <a:endParaRPr lang="fr-FR" sz="1400" dirty="0" smtClean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37010" y="4685970"/>
            <a:ext cx="8515223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dirty="0" smtClean="0"/>
              <a:t>Dvorak </a:t>
            </a:r>
            <a:r>
              <a:rPr lang="fr-FR" i="1" dirty="0" smtClean="0"/>
              <a:t>Arch </a:t>
            </a:r>
            <a:r>
              <a:rPr lang="fr-FR" i="1" dirty="0" err="1" smtClean="0"/>
              <a:t>Dermatol</a:t>
            </a:r>
            <a:r>
              <a:rPr lang="fr-FR" i="1" dirty="0" smtClean="0"/>
              <a:t> </a:t>
            </a:r>
            <a:r>
              <a:rPr lang="fr-FR" dirty="0" smtClean="0"/>
              <a:t>1977 ; </a:t>
            </a:r>
            <a:r>
              <a:rPr lang="fr-FR" dirty="0" err="1" smtClean="0"/>
              <a:t>Borbujo</a:t>
            </a:r>
            <a:r>
              <a:rPr lang="fr-FR" dirty="0" smtClean="0"/>
              <a:t>-Martinez </a:t>
            </a:r>
            <a:r>
              <a:rPr lang="fr-FR" i="1" dirty="0" smtClean="0"/>
              <a:t>An Esp </a:t>
            </a:r>
            <a:r>
              <a:rPr lang="fr-FR" i="1" dirty="0" err="1" smtClean="0"/>
              <a:t>Pediatr</a:t>
            </a:r>
            <a:r>
              <a:rPr lang="fr-FR" i="1" dirty="0" smtClean="0"/>
              <a:t> </a:t>
            </a:r>
            <a:r>
              <a:rPr lang="fr-FR" dirty="0" smtClean="0"/>
              <a:t>1992 ; </a:t>
            </a:r>
            <a:r>
              <a:rPr lang="fr-FR" dirty="0" err="1" smtClean="0"/>
              <a:t>Mengesha</a:t>
            </a:r>
            <a:r>
              <a:rPr lang="fr-FR" dirty="0" smtClean="0"/>
              <a:t> </a:t>
            </a:r>
            <a:r>
              <a:rPr lang="fr-FR" i="1" dirty="0" err="1" smtClean="0"/>
              <a:t>Pediatr</a:t>
            </a:r>
            <a:r>
              <a:rPr lang="fr-FR" i="1" dirty="0" smtClean="0"/>
              <a:t> </a:t>
            </a:r>
            <a:r>
              <a:rPr lang="fr-FR" i="1" dirty="0" err="1" smtClean="0"/>
              <a:t>Dermatol</a:t>
            </a:r>
            <a:r>
              <a:rPr lang="fr-FR" i="1" dirty="0" smtClean="0"/>
              <a:t> </a:t>
            </a:r>
            <a:r>
              <a:rPr lang="fr-FR" dirty="0" smtClean="0"/>
              <a:t>1999 ; </a:t>
            </a:r>
            <a:r>
              <a:rPr lang="fr-FR" dirty="0" err="1" smtClean="0"/>
              <a:t>Mebazaa</a:t>
            </a:r>
            <a:r>
              <a:rPr lang="fr-FR" dirty="0" smtClean="0"/>
              <a:t> </a:t>
            </a:r>
            <a:r>
              <a:rPr lang="fr-FR" i="1" dirty="0" smtClean="0"/>
              <a:t>Acta </a:t>
            </a:r>
            <a:r>
              <a:rPr lang="fr-FR" i="1" dirty="0" err="1" smtClean="0"/>
              <a:t>Dermatoven</a:t>
            </a:r>
            <a:r>
              <a:rPr lang="fr-FR" i="1" dirty="0" smtClean="0"/>
              <a:t> APA</a:t>
            </a:r>
            <a:r>
              <a:rPr lang="fr-FR" dirty="0" smtClean="0"/>
              <a:t> 2009 ; Blok </a:t>
            </a:r>
            <a:r>
              <a:rPr lang="fr-FR" i="1" dirty="0" smtClean="0"/>
              <a:t>BJD</a:t>
            </a:r>
            <a:r>
              <a:rPr lang="fr-FR" dirty="0" smtClean="0"/>
              <a:t> 2014 ; </a:t>
            </a:r>
            <a:r>
              <a:rPr lang="fr-FR" dirty="0" err="1" smtClean="0"/>
              <a:t>Toodayan</a:t>
            </a:r>
            <a:r>
              <a:rPr lang="fr-FR" dirty="0" smtClean="0"/>
              <a:t> </a:t>
            </a:r>
            <a:r>
              <a:rPr lang="fr-FR" i="1" dirty="0" smtClean="0"/>
              <a:t>Our </a:t>
            </a:r>
            <a:r>
              <a:rPr lang="fr-FR" i="1" dirty="0" err="1" smtClean="0"/>
              <a:t>Dermatol</a:t>
            </a:r>
            <a:r>
              <a:rPr lang="fr-FR" i="1" dirty="0" smtClean="0"/>
              <a:t> On Line </a:t>
            </a:r>
            <a:r>
              <a:rPr lang="fr-FR" dirty="0" smtClean="0"/>
              <a:t>2015 ; </a:t>
            </a:r>
            <a:r>
              <a:rPr lang="fr-FR" dirty="0" err="1" smtClean="0"/>
              <a:t>Denny</a:t>
            </a:r>
            <a:r>
              <a:rPr lang="fr-FR" dirty="0" smtClean="0"/>
              <a:t> </a:t>
            </a:r>
            <a:r>
              <a:rPr lang="fr-FR" i="1" dirty="0" smtClean="0"/>
              <a:t>JAAD</a:t>
            </a:r>
            <a:r>
              <a:rPr lang="fr-FR" dirty="0" smtClean="0"/>
              <a:t>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65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MV associée à la T21 a-t-elle des spécificités?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333861"/>
              </p:ext>
            </p:extLst>
          </p:nvPr>
        </p:nvGraphicFramePr>
        <p:xfrm>
          <a:off x="337010" y="1682485"/>
          <a:ext cx="8515224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806"/>
                <a:gridCol w="2128806"/>
                <a:gridCol w="2128806"/>
                <a:gridCol w="2128806"/>
              </a:tblGrid>
              <a:tr h="48006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Cas déjà publiés</a:t>
                      </a:r>
                      <a:endParaRPr lang="fr-FR" sz="1400" baseline="0" dirty="0" smtClean="0"/>
                    </a:p>
                    <a:p>
                      <a:pPr algn="ctr"/>
                      <a:r>
                        <a:rPr lang="fr-FR" sz="1400" baseline="0" dirty="0" smtClean="0"/>
                        <a:t>(n = 28)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Nos cas</a:t>
                      </a:r>
                    </a:p>
                    <a:p>
                      <a:pPr algn="ctr"/>
                      <a:r>
                        <a:rPr lang="fr-FR" sz="1400" dirty="0" smtClean="0"/>
                        <a:t>(n = 25)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Total</a:t>
                      </a:r>
                    </a:p>
                    <a:p>
                      <a:pPr algn="ctr"/>
                      <a:r>
                        <a:rPr lang="fr-FR" sz="1400" dirty="0" smtClean="0"/>
                        <a:t>(n = 53)</a:t>
                      </a:r>
                      <a:endParaRPr lang="fr-FR" sz="1400" dirty="0"/>
                    </a:p>
                  </a:txBody>
                  <a:tcPr marL="68580" marR="68580" marT="34290" marB="34290" anchor="ctr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Tabac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28)</a:t>
                      </a:r>
                      <a:endParaRPr lang="fr-FR" sz="14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Aucun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2)</a:t>
                      </a:r>
                      <a:endParaRPr lang="fr-FR" sz="14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Aucun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(inconnu = 30)</a:t>
                      </a:r>
                      <a:endParaRPr lang="fr-FR" sz="1400" dirty="0" smtClean="0"/>
                    </a:p>
                  </a:txBody>
                  <a:tcPr marL="68580" marR="68580" marT="34290" marB="34290"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Age à la 1</a:t>
                      </a:r>
                      <a:r>
                        <a:rPr lang="fr-FR" sz="1400" baseline="30000" dirty="0" smtClean="0"/>
                        <a:t>ère</a:t>
                      </a:r>
                      <a:r>
                        <a:rPr lang="fr-FR" sz="1400" dirty="0" smtClean="0"/>
                        <a:t> manifestation</a:t>
                      </a:r>
                    </a:p>
                    <a:p>
                      <a:r>
                        <a:rPr lang="fr-FR" sz="1400" dirty="0" smtClean="0"/>
                        <a:t>&lt;</a:t>
                      </a:r>
                      <a:r>
                        <a:rPr lang="fr-FR" sz="1400" baseline="0" dirty="0" smtClean="0"/>
                        <a:t> 10 ans</a:t>
                      </a:r>
                    </a:p>
                    <a:p>
                      <a:r>
                        <a:rPr lang="fr-FR" sz="1400" baseline="0" dirty="0" smtClean="0"/>
                        <a:t>10 – 19 and</a:t>
                      </a:r>
                    </a:p>
                    <a:p>
                      <a:r>
                        <a:rPr lang="fr-FR" sz="1400" baseline="0" dirty="0" smtClean="0"/>
                        <a:t>≥ 20 ans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 (8%)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9 (75%)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 (17%)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(inconnu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= 16)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 (13%)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19 (79%)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 (8%)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(inconnu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= 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4 (11%)</a:t>
                      </a:r>
                    </a:p>
                    <a:p>
                      <a:pPr algn="ctr"/>
                      <a:r>
                        <a:rPr lang="fr-FR" sz="1400" dirty="0" smtClean="0"/>
                        <a:t>28 (77%)</a:t>
                      </a:r>
                    </a:p>
                    <a:p>
                      <a:pPr algn="ctr"/>
                      <a:r>
                        <a:rPr lang="fr-FR" sz="1400" dirty="0" smtClean="0"/>
                        <a:t>4 (11%)</a:t>
                      </a:r>
                    </a:p>
                    <a:p>
                      <a:pPr algn="ctr"/>
                      <a:r>
                        <a:rPr lang="fr-FR" sz="1400" dirty="0" smtClean="0"/>
                        <a:t>(inconnu </a:t>
                      </a:r>
                      <a:r>
                        <a:rPr lang="fr-FR" sz="1400" baseline="0" dirty="0" smtClean="0"/>
                        <a:t>= 17)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Histoire familiale de MV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 (8%)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(inconnu = 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 (4%)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 (6%)</a:t>
                      </a:r>
                    </a:p>
                    <a:p>
                      <a:pPr algn="ctr"/>
                      <a:r>
                        <a:rPr lang="fr-FR" sz="1400" dirty="0" smtClean="0"/>
                        <a:t>(inconnu = 3)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4704478"/>
            <a:ext cx="9144000" cy="439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37010" y="4685970"/>
            <a:ext cx="8515223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dirty="0" smtClean="0"/>
              <a:t>Dvorak </a:t>
            </a:r>
            <a:r>
              <a:rPr lang="fr-FR" i="1" dirty="0" smtClean="0"/>
              <a:t>Arch </a:t>
            </a:r>
            <a:r>
              <a:rPr lang="fr-FR" i="1" dirty="0" err="1" smtClean="0"/>
              <a:t>Dermatol</a:t>
            </a:r>
            <a:r>
              <a:rPr lang="fr-FR" i="1" dirty="0" smtClean="0"/>
              <a:t> </a:t>
            </a:r>
            <a:r>
              <a:rPr lang="fr-FR" dirty="0" smtClean="0"/>
              <a:t>1977 ; </a:t>
            </a:r>
            <a:r>
              <a:rPr lang="fr-FR" dirty="0" err="1" smtClean="0"/>
              <a:t>Borbujo</a:t>
            </a:r>
            <a:r>
              <a:rPr lang="fr-FR" dirty="0" smtClean="0"/>
              <a:t>-Martinez </a:t>
            </a:r>
            <a:r>
              <a:rPr lang="fr-FR" i="1" dirty="0" smtClean="0"/>
              <a:t>An Esp </a:t>
            </a:r>
            <a:r>
              <a:rPr lang="fr-FR" i="1" dirty="0" err="1" smtClean="0"/>
              <a:t>Pediatr</a:t>
            </a:r>
            <a:r>
              <a:rPr lang="fr-FR" i="1" dirty="0" smtClean="0"/>
              <a:t> </a:t>
            </a:r>
            <a:r>
              <a:rPr lang="fr-FR" dirty="0" smtClean="0"/>
              <a:t>1992 ; </a:t>
            </a:r>
            <a:r>
              <a:rPr lang="fr-FR" dirty="0" err="1" smtClean="0"/>
              <a:t>Mengesha</a:t>
            </a:r>
            <a:r>
              <a:rPr lang="fr-FR" dirty="0" smtClean="0"/>
              <a:t> </a:t>
            </a:r>
            <a:r>
              <a:rPr lang="fr-FR" i="1" dirty="0" err="1" smtClean="0"/>
              <a:t>Pediatr</a:t>
            </a:r>
            <a:r>
              <a:rPr lang="fr-FR" i="1" dirty="0" smtClean="0"/>
              <a:t> </a:t>
            </a:r>
            <a:r>
              <a:rPr lang="fr-FR" i="1" dirty="0" err="1" smtClean="0"/>
              <a:t>Dermatol</a:t>
            </a:r>
            <a:r>
              <a:rPr lang="fr-FR" i="1" dirty="0" smtClean="0"/>
              <a:t> </a:t>
            </a:r>
            <a:r>
              <a:rPr lang="fr-FR" dirty="0" smtClean="0"/>
              <a:t>1999 ; </a:t>
            </a:r>
            <a:r>
              <a:rPr lang="fr-FR" dirty="0" err="1" smtClean="0"/>
              <a:t>Mebazaa</a:t>
            </a:r>
            <a:r>
              <a:rPr lang="fr-FR" dirty="0" smtClean="0"/>
              <a:t> </a:t>
            </a:r>
            <a:r>
              <a:rPr lang="fr-FR" i="1" dirty="0" smtClean="0"/>
              <a:t>Acta </a:t>
            </a:r>
            <a:r>
              <a:rPr lang="fr-FR" i="1" dirty="0" err="1" smtClean="0"/>
              <a:t>Dermatoven</a:t>
            </a:r>
            <a:r>
              <a:rPr lang="fr-FR" i="1" dirty="0" smtClean="0"/>
              <a:t> APA</a:t>
            </a:r>
            <a:r>
              <a:rPr lang="fr-FR" dirty="0" smtClean="0"/>
              <a:t> 2009 ; Blok </a:t>
            </a:r>
            <a:r>
              <a:rPr lang="fr-FR" i="1" dirty="0" smtClean="0"/>
              <a:t>BJD</a:t>
            </a:r>
            <a:r>
              <a:rPr lang="fr-FR" dirty="0" smtClean="0"/>
              <a:t> 2014 ; </a:t>
            </a:r>
            <a:r>
              <a:rPr lang="fr-FR" dirty="0" err="1" smtClean="0"/>
              <a:t>Toodayan</a:t>
            </a:r>
            <a:r>
              <a:rPr lang="fr-FR" dirty="0" smtClean="0"/>
              <a:t> </a:t>
            </a:r>
            <a:r>
              <a:rPr lang="fr-FR" i="1" dirty="0" smtClean="0"/>
              <a:t>Our </a:t>
            </a:r>
            <a:r>
              <a:rPr lang="fr-FR" i="1" dirty="0" err="1" smtClean="0"/>
              <a:t>Dermatol</a:t>
            </a:r>
            <a:r>
              <a:rPr lang="fr-FR" i="1" dirty="0" smtClean="0"/>
              <a:t> On Line </a:t>
            </a:r>
            <a:r>
              <a:rPr lang="fr-FR" dirty="0" smtClean="0"/>
              <a:t>2015 ; </a:t>
            </a:r>
            <a:r>
              <a:rPr lang="fr-FR" dirty="0" err="1" smtClean="0"/>
              <a:t>Denny</a:t>
            </a:r>
            <a:r>
              <a:rPr lang="fr-FR" dirty="0" smtClean="0"/>
              <a:t> </a:t>
            </a:r>
            <a:r>
              <a:rPr lang="fr-FR" i="1" dirty="0" smtClean="0"/>
              <a:t>JAAD</a:t>
            </a:r>
            <a:r>
              <a:rPr lang="fr-FR" dirty="0" smtClean="0"/>
              <a:t>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5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Quels mécanismes sont responsables de la MV dans la T21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100" b="1" dirty="0" smtClean="0"/>
              <a:t>Hypothèses:</a:t>
            </a:r>
          </a:p>
          <a:p>
            <a:pPr marL="0" indent="0">
              <a:buNone/>
            </a:pPr>
            <a:endParaRPr lang="fr-FR" sz="800" b="1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dirty="0" smtClean="0"/>
              <a:t> l’association MV – T21 est fortuite (des études épidémiologiques sont nécessaires)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dirty="0" smtClean="0"/>
              <a:t> l’évènement génétique de la T21 favorise aussi la MV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dirty="0"/>
              <a:t> </a:t>
            </a:r>
            <a:r>
              <a:rPr lang="fr-FR" sz="1800" dirty="0" smtClean="0"/>
              <a:t>l’évènement génétique de la T21 induit des </a:t>
            </a:r>
            <a:r>
              <a:rPr lang="fr-FR" sz="1800" dirty="0" err="1" smtClean="0"/>
              <a:t>comorbidités</a:t>
            </a:r>
            <a:r>
              <a:rPr lang="fr-FR" sz="1800" dirty="0" smtClean="0"/>
              <a:t> qui favorisent la MV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smtClean="0"/>
              <a:t> </a:t>
            </a:r>
            <a:r>
              <a:rPr lang="fr-FR" sz="1400" dirty="0" err="1" smtClean="0"/>
              <a:t>Supoids</a:t>
            </a:r>
            <a:r>
              <a:rPr lang="fr-FR" sz="1400" dirty="0" smtClean="0"/>
              <a:t>/Obésité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smtClean="0"/>
              <a:t> </a:t>
            </a:r>
            <a:r>
              <a:rPr lang="fr-FR" sz="1400" dirty="0" err="1" smtClean="0"/>
              <a:t>Hypercholestérolémia</a:t>
            </a:r>
            <a:endParaRPr lang="fr-FR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smtClean="0"/>
              <a:t> Déficits en minéraux et vitamines</a:t>
            </a:r>
            <a:endParaRPr lang="fr-F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/>
              <a:t> </a:t>
            </a:r>
            <a:r>
              <a:rPr lang="fr-FR" sz="1400" dirty="0" smtClean="0"/>
              <a:t>Anomalies immunitaires</a:t>
            </a:r>
            <a:endParaRPr lang="fr-F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400" dirty="0" smtClean="0"/>
              <a:t> Etats inflammatoires</a:t>
            </a:r>
          </a:p>
        </p:txBody>
      </p:sp>
    </p:spTree>
    <p:extLst>
      <p:ext uri="{BB962C8B-B14F-4D97-AF65-F5344CB8AC3E}">
        <p14:creationId xmlns:p14="http://schemas.microsoft.com/office/powerpoint/2010/main" val="413422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857902" cy="1088068"/>
          </a:xfrm>
        </p:spPr>
        <p:txBody>
          <a:bodyPr/>
          <a:lstStyle/>
          <a:p>
            <a:r>
              <a:rPr lang="fr-FR" b="1" dirty="0" smtClean="0"/>
              <a:t>Conclusion : la maladie de Verneuil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405552"/>
            <a:ext cx="7543800" cy="2822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une maladie inflammatoire de la peau, chronique et récidivante (évolution par poussées)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nodules inflammatoires et douloureux, pouvant évoluer vers un abcès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au niveau des plis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une association avec la trisomie 21 est décrite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consulter un dermatologue: </a:t>
            </a:r>
            <a:r>
              <a:rPr lang="fr-FR" sz="1600" dirty="0" err="1" smtClean="0"/>
              <a:t>RésoVerneuil</a:t>
            </a:r>
            <a:r>
              <a:rPr lang="fr-FR" sz="1600" dirty="0" smtClean="0"/>
              <a:t> (</a:t>
            </a:r>
            <a:r>
              <a:rPr lang="fr-FR" sz="1600" dirty="0" smtClean="0">
                <a:hlinkClick r:id="rId2"/>
              </a:rPr>
              <a:t>http</a:t>
            </a:r>
            <a:r>
              <a:rPr lang="fr-FR" sz="1600" dirty="0">
                <a:hlinkClick r:id="rId2"/>
              </a:rPr>
              <a:t>://www.resoverneuil.fr</a:t>
            </a:r>
            <a:r>
              <a:rPr lang="fr-FR" sz="1600" dirty="0" smtClean="0">
                <a:hlinkClick r:id="rId2"/>
              </a:rPr>
              <a:t>/</a:t>
            </a:r>
            <a:r>
              <a:rPr lang="fr-FR" sz="1600" dirty="0" smtClean="0"/>
              <a:t>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/>
              <a:t> contacter les associations de patients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Solidarité </a:t>
            </a:r>
            <a:r>
              <a:rPr lang="fr-FR" dirty="0"/>
              <a:t>Verneuil (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www.solidarite-verneuil.org</a:t>
            </a:r>
            <a:r>
              <a:rPr lang="fr-FR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AFRH (</a:t>
            </a:r>
            <a:r>
              <a:rPr lang="fr-FR" dirty="0">
                <a:hlinkClick r:id="rId4"/>
              </a:rPr>
              <a:t>http://www.afrh.fr</a:t>
            </a:r>
            <a:r>
              <a:rPr lang="fr-FR" dirty="0" smtClean="0">
                <a:hlinkClick r:id="rId4"/>
              </a:rPr>
              <a:t>/</a:t>
            </a:r>
            <a:r>
              <a:rPr lang="fr-FR" dirty="0" smtClean="0"/>
              <a:t>) </a:t>
            </a:r>
          </a:p>
          <a:p>
            <a:pPr marL="0" indent="0">
              <a:buNone/>
            </a:pP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4963887" y="4061361"/>
            <a:ext cx="2696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Y PENSER !!!!!!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57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maladie de Verneuil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une maladie inflammatoire de la peau, chronique et récidivante (évolution par poussées)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nodules inflammatoires et douloureux, pouvant évoluer vers un abcès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16" name="Groupe 15"/>
          <p:cNvGrpSpPr/>
          <p:nvPr/>
        </p:nvGrpSpPr>
        <p:grpSpPr>
          <a:xfrm>
            <a:off x="2031819" y="2110622"/>
            <a:ext cx="2088232" cy="2376358"/>
            <a:chOff x="1763688" y="2110622"/>
            <a:chExt cx="2088232" cy="2376358"/>
          </a:xfrm>
        </p:grpSpPr>
        <p:pic>
          <p:nvPicPr>
            <p:cNvPr id="10" name="Picture 6" descr="https://encrypted-tbn2.gstatic.com/images?q=tbn:ANd9GcRuxRa80VqO_ZymmBgyFtVyur28e1SZW3mR0dxwPLTU0s74YDci"/>
            <p:cNvPicPr>
              <a:picLocks noChangeArrowheads="1"/>
            </p:cNvPicPr>
            <p:nvPr/>
          </p:nvPicPr>
          <p:blipFill>
            <a:blip r:embed="rId2" cstate="print"/>
            <a:srcRect l="27794" r="13839"/>
            <a:stretch>
              <a:fillRect/>
            </a:stretch>
          </p:blipFill>
          <p:spPr bwMode="auto">
            <a:xfrm>
              <a:off x="2123728" y="2110622"/>
              <a:ext cx="1440000" cy="2016000"/>
            </a:xfrm>
            <a:prstGeom prst="rect">
              <a:avLst/>
            </a:prstGeom>
            <a:noFill/>
          </p:spPr>
        </p:pic>
        <p:sp>
          <p:nvSpPr>
            <p:cNvPr id="11" name="ZoneTexte 10"/>
            <p:cNvSpPr txBox="1"/>
            <p:nvPr/>
          </p:nvSpPr>
          <p:spPr>
            <a:xfrm>
              <a:off x="1763688" y="4179203"/>
              <a:ext cx="20882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err="1" smtClean="0"/>
                <a:t>Abcédation</a:t>
              </a:r>
              <a:endParaRPr lang="fr-FR" dirty="0" smtClean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-84770" y="2110622"/>
            <a:ext cx="2088232" cy="2539444"/>
            <a:chOff x="-84770" y="2110622"/>
            <a:chExt cx="2088232" cy="2539444"/>
          </a:xfrm>
        </p:grpSpPr>
        <p:sp>
          <p:nvSpPr>
            <p:cNvPr id="7" name="ZoneTexte 6"/>
            <p:cNvSpPr txBox="1"/>
            <p:nvPr/>
          </p:nvSpPr>
          <p:spPr>
            <a:xfrm>
              <a:off x="-84770" y="4126846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Nodule profond douloureux</a:t>
              </a:r>
            </a:p>
          </p:txBody>
        </p:sp>
        <p:pic>
          <p:nvPicPr>
            <p:cNvPr id="12" name="Picture 8" descr="http://media.clinicaladvisor.com/images/2011/05/13/ca0511hidradenitis1_165966.jpg"/>
            <p:cNvPicPr>
              <a:picLocks noChangeArrowheads="1"/>
            </p:cNvPicPr>
            <p:nvPr/>
          </p:nvPicPr>
          <p:blipFill>
            <a:blip r:embed="rId3" cstate="print"/>
            <a:srcRect l="25200" r="24401"/>
            <a:stretch>
              <a:fillRect/>
            </a:stretch>
          </p:blipFill>
          <p:spPr bwMode="auto">
            <a:xfrm>
              <a:off x="275270" y="2110622"/>
              <a:ext cx="1440000" cy="2016000"/>
            </a:xfrm>
            <a:prstGeom prst="rect">
              <a:avLst/>
            </a:prstGeom>
            <a:noFill/>
          </p:spPr>
        </p:pic>
      </p:grpSp>
      <p:grpSp>
        <p:nvGrpSpPr>
          <p:cNvPr id="17" name="Groupe 16"/>
          <p:cNvGrpSpPr/>
          <p:nvPr/>
        </p:nvGrpSpPr>
        <p:grpSpPr>
          <a:xfrm>
            <a:off x="4148408" y="2110622"/>
            <a:ext cx="2892522" cy="2939554"/>
            <a:chOff x="4067944" y="2110622"/>
            <a:chExt cx="2892522" cy="2939554"/>
          </a:xfrm>
        </p:grpSpPr>
        <p:sp>
          <p:nvSpPr>
            <p:cNvPr id="9" name="ZoneTexte 8"/>
            <p:cNvSpPr txBox="1"/>
            <p:nvPr/>
          </p:nvSpPr>
          <p:spPr>
            <a:xfrm>
              <a:off x="4427984" y="4126846"/>
              <a:ext cx="20882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Fibrose</a:t>
              </a:r>
            </a:p>
            <a:p>
              <a:pPr algn="ctr"/>
              <a:r>
                <a:rPr lang="fr-FR" dirty="0" smtClean="0"/>
                <a:t>avec trajets fistuleux</a:t>
              </a:r>
            </a:p>
          </p:txBody>
        </p:sp>
        <p:pic>
          <p:nvPicPr>
            <p:cNvPr id="13" name="Picture 10" descr="http://www.huidziekten.nl/afbeeldingen/hidradenitis-suppurativa-1.jpg"/>
            <p:cNvPicPr>
              <a:picLocks noChangeAspect="1" noChangeArrowheads="1"/>
            </p:cNvPicPr>
            <p:nvPr/>
          </p:nvPicPr>
          <p:blipFill>
            <a:blip r:embed="rId4" cstate="print"/>
            <a:srcRect t="9450" r="22039" b="18101"/>
            <a:stretch>
              <a:fillRect/>
            </a:stretch>
          </p:blipFill>
          <p:spPr bwMode="auto">
            <a:xfrm>
              <a:off x="4067944" y="2110622"/>
              <a:ext cx="2892522" cy="2016000"/>
            </a:xfrm>
            <a:prstGeom prst="rect">
              <a:avLst/>
            </a:prstGeom>
            <a:noFill/>
          </p:spPr>
        </p:pic>
      </p:grpSp>
      <p:grpSp>
        <p:nvGrpSpPr>
          <p:cNvPr id="18" name="Groupe 17"/>
          <p:cNvGrpSpPr/>
          <p:nvPr/>
        </p:nvGrpSpPr>
        <p:grpSpPr>
          <a:xfrm>
            <a:off x="7069288" y="2110622"/>
            <a:ext cx="2088232" cy="2939554"/>
            <a:chOff x="7069288" y="2110622"/>
            <a:chExt cx="2088232" cy="2939554"/>
          </a:xfrm>
        </p:grpSpPr>
        <p:pic>
          <p:nvPicPr>
            <p:cNvPr id="8" name="Picture 4" descr="http://www.o2worldnews.com/wp-content/uploads/2013/04/%D9%85%D8%B1%D8%B6-%D8%A7%D9%84%D8%AA%D9%87%D8%A7%D8%A8%D9%8F-%D8%A7%D9%84%D8%BA%D8%AF%D8%AF-%D8%A7%D9%84%D8%B9%D8%B1%D9%82%D9%8A%D8%A9-%D8%A7%D9%84%D9%82%D9%8A%D8%AD%D9%8A-Disease-hidradenitis-suppurativa.jpg"/>
            <p:cNvPicPr>
              <a:picLocks noChangeArrowheads="1"/>
            </p:cNvPicPr>
            <p:nvPr/>
          </p:nvPicPr>
          <p:blipFill>
            <a:blip r:embed="rId5" cstate="print"/>
            <a:srcRect l="65738" t="14264" b="32756"/>
            <a:stretch>
              <a:fillRect/>
            </a:stretch>
          </p:blipFill>
          <p:spPr bwMode="auto">
            <a:xfrm rot="5400000">
              <a:off x="7141328" y="2398622"/>
              <a:ext cx="2016000" cy="1440000"/>
            </a:xfrm>
            <a:prstGeom prst="rect">
              <a:avLst/>
            </a:prstGeom>
            <a:noFill/>
          </p:spPr>
        </p:pic>
        <p:sp>
          <p:nvSpPr>
            <p:cNvPr id="14" name="ZoneTexte 13"/>
            <p:cNvSpPr txBox="1"/>
            <p:nvPr/>
          </p:nvSpPr>
          <p:spPr>
            <a:xfrm>
              <a:off x="7069288" y="4126846"/>
              <a:ext cx="20882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Cicatrices hypertrophiques fibreuses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8135" y="214953"/>
            <a:ext cx="4453247" cy="1088068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Des abcès à répétition dans les plis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1384300"/>
            <a:ext cx="7543800" cy="3017838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Picture 2" descr="http://www.solidarite-verneuil.org/images/stories/illustrations/anatomi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5347" y="165867"/>
            <a:ext cx="4040809" cy="44942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0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maladie de Verneuil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des abcès à répétition dans les plis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début à la puberté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amélioration après 50 ans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prédominance féminine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histoire familiale : 30-35% des cas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tabac : 70-90% des cas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surpoids/obésité : 30-50% des cas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sévérité variable (formes sévères &lt; 5%)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traitements: surveillance, soins locaux, antalgiques, </a:t>
            </a:r>
            <a:r>
              <a:rPr lang="fr-FR" dirty="0" err="1" smtClean="0"/>
              <a:t>antibotiques</a:t>
            </a:r>
            <a:r>
              <a:rPr lang="fr-FR" dirty="0" smtClean="0"/>
              <a:t> chirurgie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0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Association maladie de Verneuil trisomie 21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première description en 1977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28 cas publiés dans la littérature médicale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série personnelle : 4 cas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collaborations nationales et européennes : 25 cas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6" name="Groupe 6"/>
          <p:cNvGrpSpPr/>
          <p:nvPr/>
        </p:nvGrpSpPr>
        <p:grpSpPr>
          <a:xfrm>
            <a:off x="2961706" y="3050730"/>
            <a:ext cx="3724216" cy="1342332"/>
            <a:chOff x="6640679" y="2674268"/>
            <a:chExt cx="4965621" cy="1789776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0679" y="2674268"/>
              <a:ext cx="4965621" cy="1448541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0679" y="4063994"/>
              <a:ext cx="3352800" cy="400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4293586" y="62735"/>
            <a:ext cx="4029075" cy="4686300"/>
            <a:chOff x="5724781" y="189469"/>
            <a:chExt cx="5372100" cy="6248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3" name="Groupe 12"/>
            <p:cNvGrpSpPr/>
            <p:nvPr/>
          </p:nvGrpSpPr>
          <p:grpSpPr>
            <a:xfrm>
              <a:off x="5724781" y="189469"/>
              <a:ext cx="5372100" cy="6248400"/>
              <a:chOff x="172479" y="288324"/>
              <a:chExt cx="5372100" cy="62484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479" y="288324"/>
                <a:ext cx="5372100" cy="6248400"/>
              </a:xfrm>
              <a:prstGeom prst="rect">
                <a:avLst/>
              </a:prstGeom>
            </p:spPr>
          </p:pic>
          <p:sp>
            <p:nvSpPr>
              <p:cNvPr id="6" name="Ellipse 5"/>
              <p:cNvSpPr/>
              <p:nvPr/>
            </p:nvSpPr>
            <p:spPr>
              <a:xfrm>
                <a:off x="2092411" y="4283676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2281881" y="3921211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2479589" y="4646141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4077729" y="2174790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2281881" y="4736757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2241013" y="4173634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466334" y="5918886"/>
                <a:ext cx="107092" cy="10709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32838" y="1484997"/>
              <a:ext cx="641522" cy="390259"/>
            </a:xfrm>
            <a:prstGeom prst="rect">
              <a:avLst/>
            </a:prstGeom>
          </p:spPr>
        </p:pic>
        <p:sp>
          <p:nvSpPr>
            <p:cNvPr id="15" name="ZoneTexte 14"/>
            <p:cNvSpPr txBox="1"/>
            <p:nvPr/>
          </p:nvSpPr>
          <p:spPr>
            <a:xfrm>
              <a:off x="9294178" y="1115665"/>
              <a:ext cx="1037036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Helsinki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37" y="3357122"/>
              <a:ext cx="494913" cy="428925"/>
            </a:xfrm>
            <a:prstGeom prst="rect">
              <a:avLst/>
            </a:prstGeom>
          </p:spPr>
        </p:pic>
        <p:sp>
          <p:nvSpPr>
            <p:cNvPr id="17" name="ZoneTexte 16"/>
            <p:cNvSpPr txBox="1"/>
            <p:nvPr/>
          </p:nvSpPr>
          <p:spPr>
            <a:xfrm>
              <a:off x="7125728" y="3459750"/>
              <a:ext cx="1062684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Brussels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8157" y="4404421"/>
              <a:ext cx="589232" cy="392821"/>
            </a:xfrm>
            <a:prstGeom prst="rect">
              <a:avLst/>
            </a:prstGeom>
          </p:spPr>
        </p:pic>
        <p:sp>
          <p:nvSpPr>
            <p:cNvPr id="19" name="ZoneTexte 18"/>
            <p:cNvSpPr txBox="1"/>
            <p:nvPr/>
          </p:nvSpPr>
          <p:spPr>
            <a:xfrm>
              <a:off x="7898408" y="3930133"/>
              <a:ext cx="847583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Reims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737420" y="3991804"/>
              <a:ext cx="1053708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Paris (2)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515388" y="4740948"/>
              <a:ext cx="102908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Lyon (2)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9353" y="4384810"/>
              <a:ext cx="478643" cy="478643"/>
            </a:xfrm>
            <a:prstGeom prst="rect">
              <a:avLst/>
            </a:prstGeom>
          </p:spPr>
        </p:pic>
        <p:sp>
          <p:nvSpPr>
            <p:cNvPr id="23" name="ZoneTexte 22"/>
            <p:cNvSpPr txBox="1"/>
            <p:nvPr/>
          </p:nvSpPr>
          <p:spPr>
            <a:xfrm>
              <a:off x="8104620" y="4384810"/>
              <a:ext cx="995144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Genève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7166861" y="5742457"/>
              <a:ext cx="1054049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Alicante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0421" y="5309285"/>
              <a:ext cx="708214" cy="455913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7519" y="221392"/>
            <a:ext cx="25896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fr-FR" sz="2400" b="1" dirty="0">
                <a:solidFill>
                  <a:srgbClr val="00B050"/>
                </a:solidFill>
                <a:sym typeface="Wingdings" panose="05000000000000000000" pitchFamily="2" charset="2"/>
              </a:rPr>
              <a:t>9 </a:t>
            </a:r>
            <a:r>
              <a:rPr lang="fr-FR" sz="2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European</a:t>
            </a:r>
            <a:r>
              <a:rPr lang="fr-FR" sz="2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fr-FR" sz="2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centers</a:t>
            </a:r>
            <a:endParaRPr lang="fr-FR" sz="2400" b="1" dirty="0">
              <a:solidFill>
                <a:srgbClr val="00B050"/>
              </a:solidFill>
            </a:endParaRPr>
          </a:p>
        </p:txBody>
      </p:sp>
      <p:pic>
        <p:nvPicPr>
          <p:cNvPr id="26" name="Image 62" descr="Logo-ResoVerneuil-fond-bleu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9679" y="2371021"/>
            <a:ext cx="1457304" cy="74093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388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5633097" y="3724480"/>
            <a:ext cx="2520458" cy="943160"/>
          </a:xfrm>
          <a:prstGeom prst="roundRect">
            <a:avLst/>
          </a:prstGeom>
          <a:solidFill>
            <a:srgbClr val="F4EDF9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6085703" y="1428236"/>
            <a:ext cx="2661746" cy="2073361"/>
          </a:xfrm>
          <a:prstGeom prst="roundRect">
            <a:avLst/>
          </a:prstGeom>
          <a:solidFill>
            <a:srgbClr val="FFFFE7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2857820" y="1530694"/>
            <a:ext cx="2863358" cy="224790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36245" y="2304536"/>
            <a:ext cx="2520458" cy="19338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25 cases MV-T21</a:t>
            </a:r>
            <a:endParaRPr lang="fr-FR" b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543985"/>
              </p:ext>
            </p:extLst>
          </p:nvPr>
        </p:nvGraphicFramePr>
        <p:xfrm>
          <a:off x="2950176" y="1530694"/>
          <a:ext cx="2838965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466070" y="3501596"/>
            <a:ext cx="786113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(12 – 40)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17540" y="3501596"/>
            <a:ext cx="786113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(22 – 49)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44929" y="3803458"/>
            <a:ext cx="1392141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Tous non fumeurs</a:t>
            </a:r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093" y="3671773"/>
            <a:ext cx="812456" cy="812456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574963" y="3196405"/>
            <a:ext cx="994696" cy="25391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Inconnu n = 3</a:t>
            </a:r>
            <a:endParaRPr lang="fr-FR" sz="12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214300" y="4426030"/>
            <a:ext cx="1029962" cy="25391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Inconnu  n = 2</a:t>
            </a:r>
            <a:endParaRPr lang="fr-FR" sz="12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9" name="Graphique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136581"/>
              </p:ext>
            </p:extLst>
          </p:nvPr>
        </p:nvGraphicFramePr>
        <p:xfrm>
          <a:off x="37069" y="2426829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69729"/>
              </p:ext>
            </p:extLst>
          </p:nvPr>
        </p:nvGraphicFramePr>
        <p:xfrm>
          <a:off x="5560621" y="1180552"/>
          <a:ext cx="3583379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Rectangle 17"/>
          <p:cNvSpPr/>
          <p:nvPr/>
        </p:nvSpPr>
        <p:spPr>
          <a:xfrm>
            <a:off x="486889" y="2505694"/>
            <a:ext cx="914400" cy="391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Hommes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5013" y="2826327"/>
            <a:ext cx="914400" cy="391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Femmes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13165" y="2386940"/>
            <a:ext cx="914400" cy="391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Sexe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79471" y="2861950"/>
            <a:ext cx="914400" cy="6412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Age médian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393871" y="2885698"/>
            <a:ext cx="914400" cy="6412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IMC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Médian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Maladies associées à la T21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316312"/>
              </p:ext>
            </p:extLst>
          </p:nvPr>
        </p:nvGraphicFramePr>
        <p:xfrm>
          <a:off x="169057" y="1554454"/>
          <a:ext cx="4703312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85"/>
                <a:gridCol w="2007927"/>
              </a:tblGrid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Maladies associées à la T21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Prévalence dans la cohorte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Hypothyroïdie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9 (36%)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Malformation cardiaque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9 (36%)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Apnée du sommeil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4 (16%)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Anomalies</a:t>
                      </a:r>
                      <a:r>
                        <a:rPr lang="fr-FR" sz="1400" baseline="0" dirty="0" smtClean="0"/>
                        <a:t> dentaires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3 (12%)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Surdité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3 (12%)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Troubles réfractifs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2 (8%)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Autisme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2 (8%)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Glaucome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1 (4%)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Atrésie digestive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 = 1 (4%)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CEEE9"/>
              </a:clrFrom>
              <a:clrTo>
                <a:srgbClr val="ECEE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664" y="2038529"/>
            <a:ext cx="306451" cy="3064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r="34457"/>
          <a:stretch/>
        </p:blipFill>
        <p:spPr>
          <a:xfrm>
            <a:off x="2019244" y="2356854"/>
            <a:ext cx="209939" cy="2604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Groupe 7"/>
          <p:cNvGrpSpPr/>
          <p:nvPr/>
        </p:nvGrpSpPr>
        <p:grpSpPr>
          <a:xfrm>
            <a:off x="1746397" y="2632042"/>
            <a:ext cx="454794" cy="276999"/>
            <a:chOff x="3237722" y="5493011"/>
            <a:chExt cx="606392" cy="3693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Pensées 5"/>
            <p:cNvSpPr/>
            <p:nvPr/>
          </p:nvSpPr>
          <p:spPr>
            <a:xfrm>
              <a:off x="3237722" y="5561045"/>
              <a:ext cx="606392" cy="233265"/>
            </a:xfrm>
            <a:prstGeom prst="cloudCallou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237722" y="5493011"/>
              <a:ext cx="586059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Zzzz</a:t>
              </a:r>
              <a:endParaRPr lang="fr-FR" sz="1200" dirty="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809306" y="2939579"/>
            <a:ext cx="222259" cy="246117"/>
            <a:chOff x="9707037" y="2809972"/>
            <a:chExt cx="1685925" cy="18669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07037" y="2809972"/>
              <a:ext cx="1685925" cy="1866900"/>
            </a:xfrm>
            <a:prstGeom prst="rect">
              <a:avLst/>
            </a:prstGeom>
          </p:spPr>
        </p:pic>
        <p:sp>
          <p:nvSpPr>
            <p:cNvPr id="11" name="Forme libre 10"/>
            <p:cNvSpPr/>
            <p:nvPr/>
          </p:nvSpPr>
          <p:spPr>
            <a:xfrm>
              <a:off x="10231409" y="3193250"/>
              <a:ext cx="210654" cy="215316"/>
            </a:xfrm>
            <a:custGeom>
              <a:avLst/>
              <a:gdLst>
                <a:gd name="connsiteX0" fmla="*/ 8961 w 210654"/>
                <a:gd name="connsiteY0" fmla="*/ 13974 h 215316"/>
                <a:gd name="connsiteX1" fmla="*/ 95397 w 210654"/>
                <a:gd name="connsiteY1" fmla="*/ 9425 h 215316"/>
                <a:gd name="connsiteX2" fmla="*/ 204579 w 210654"/>
                <a:gd name="connsiteY2" fmla="*/ 68565 h 215316"/>
                <a:gd name="connsiteX3" fmla="*/ 186382 w 210654"/>
                <a:gd name="connsiteY3" fmla="*/ 177747 h 215316"/>
                <a:gd name="connsiteX4" fmla="*/ 99946 w 210654"/>
                <a:gd name="connsiteY4" fmla="*/ 214141 h 215316"/>
                <a:gd name="connsiteX5" fmla="*/ 13510 w 210654"/>
                <a:gd name="connsiteY5" fmla="*/ 141353 h 215316"/>
                <a:gd name="connsiteX6" fmla="*/ 8961 w 210654"/>
                <a:gd name="connsiteY6" fmla="*/ 13974 h 21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54" h="215316">
                  <a:moveTo>
                    <a:pt x="8961" y="13974"/>
                  </a:moveTo>
                  <a:cubicBezTo>
                    <a:pt x="22609" y="-8014"/>
                    <a:pt x="62794" y="326"/>
                    <a:pt x="95397" y="9425"/>
                  </a:cubicBezTo>
                  <a:cubicBezTo>
                    <a:pt x="128000" y="18524"/>
                    <a:pt x="189415" y="40511"/>
                    <a:pt x="204579" y="68565"/>
                  </a:cubicBezTo>
                  <a:cubicBezTo>
                    <a:pt x="219743" y="96619"/>
                    <a:pt x="203821" y="153484"/>
                    <a:pt x="186382" y="177747"/>
                  </a:cubicBezTo>
                  <a:cubicBezTo>
                    <a:pt x="168943" y="202010"/>
                    <a:pt x="128758" y="220207"/>
                    <a:pt x="99946" y="214141"/>
                  </a:cubicBezTo>
                  <a:cubicBezTo>
                    <a:pt x="71134" y="208075"/>
                    <a:pt x="29432" y="170165"/>
                    <a:pt x="13510" y="141353"/>
                  </a:cubicBezTo>
                  <a:cubicBezTo>
                    <a:pt x="-2412" y="112541"/>
                    <a:pt x="-4687" y="35962"/>
                    <a:pt x="8961" y="139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 rot="18106051">
              <a:off x="10812184" y="3105592"/>
              <a:ext cx="210654" cy="215316"/>
            </a:xfrm>
            <a:custGeom>
              <a:avLst/>
              <a:gdLst>
                <a:gd name="connsiteX0" fmla="*/ 8961 w 210654"/>
                <a:gd name="connsiteY0" fmla="*/ 13974 h 215316"/>
                <a:gd name="connsiteX1" fmla="*/ 95397 w 210654"/>
                <a:gd name="connsiteY1" fmla="*/ 9425 h 215316"/>
                <a:gd name="connsiteX2" fmla="*/ 204579 w 210654"/>
                <a:gd name="connsiteY2" fmla="*/ 68565 h 215316"/>
                <a:gd name="connsiteX3" fmla="*/ 186382 w 210654"/>
                <a:gd name="connsiteY3" fmla="*/ 177747 h 215316"/>
                <a:gd name="connsiteX4" fmla="*/ 99946 w 210654"/>
                <a:gd name="connsiteY4" fmla="*/ 214141 h 215316"/>
                <a:gd name="connsiteX5" fmla="*/ 13510 w 210654"/>
                <a:gd name="connsiteY5" fmla="*/ 141353 h 215316"/>
                <a:gd name="connsiteX6" fmla="*/ 8961 w 210654"/>
                <a:gd name="connsiteY6" fmla="*/ 13974 h 21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54" h="215316">
                  <a:moveTo>
                    <a:pt x="8961" y="13974"/>
                  </a:moveTo>
                  <a:cubicBezTo>
                    <a:pt x="22609" y="-8014"/>
                    <a:pt x="62794" y="326"/>
                    <a:pt x="95397" y="9425"/>
                  </a:cubicBezTo>
                  <a:cubicBezTo>
                    <a:pt x="128000" y="18524"/>
                    <a:pt x="189415" y="40511"/>
                    <a:pt x="204579" y="68565"/>
                  </a:cubicBezTo>
                  <a:cubicBezTo>
                    <a:pt x="219743" y="96619"/>
                    <a:pt x="203821" y="153484"/>
                    <a:pt x="186382" y="177747"/>
                  </a:cubicBezTo>
                  <a:cubicBezTo>
                    <a:pt x="168943" y="202010"/>
                    <a:pt x="128758" y="220207"/>
                    <a:pt x="99946" y="214141"/>
                  </a:cubicBezTo>
                  <a:cubicBezTo>
                    <a:pt x="71134" y="208075"/>
                    <a:pt x="29432" y="170165"/>
                    <a:pt x="13510" y="141353"/>
                  </a:cubicBezTo>
                  <a:cubicBezTo>
                    <a:pt x="-2412" y="112541"/>
                    <a:pt x="-4687" y="35962"/>
                    <a:pt x="8961" y="139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511" y="3164663"/>
            <a:ext cx="315630" cy="3299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81"/>
          <a:stretch/>
        </p:blipFill>
        <p:spPr>
          <a:xfrm>
            <a:off x="2297527" y="3494640"/>
            <a:ext cx="446372" cy="2569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81"/>
          <a:stretch/>
        </p:blipFill>
        <p:spPr>
          <a:xfrm>
            <a:off x="1362934" y="4050038"/>
            <a:ext cx="446372" cy="2569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434" y="4306999"/>
            <a:ext cx="222351" cy="2554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3787696"/>
            <a:ext cx="400810" cy="2178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39171"/>
              </p:ext>
            </p:extLst>
          </p:nvPr>
        </p:nvGraphicFramePr>
        <p:xfrm>
          <a:off x="5426086" y="1506959"/>
          <a:ext cx="3401930" cy="16135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01930"/>
              </a:tblGrid>
              <a:tr h="27813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dirty="0" smtClean="0"/>
                        <a:t>Autres maladies rapportées</a:t>
                      </a:r>
                      <a:endParaRPr lang="fr-FR" sz="1200" dirty="0"/>
                    </a:p>
                  </a:txBody>
                  <a:tcPr marL="68580" marR="68580" marT="34290" marB="34290"/>
                </a:tc>
              </a:tr>
              <a:tr h="133540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smtClean="0"/>
                        <a:t>Déficit</a:t>
                      </a:r>
                      <a:r>
                        <a:rPr lang="fr-FR" sz="1200" i="1" baseline="0" dirty="0" smtClean="0"/>
                        <a:t> en </a:t>
                      </a:r>
                      <a:r>
                        <a:rPr lang="fr-FR" sz="1200" i="1" dirty="0" err="1" smtClean="0"/>
                        <a:t>IgM</a:t>
                      </a:r>
                      <a:r>
                        <a:rPr lang="fr-FR" sz="1200" i="1" dirty="0" smtClean="0"/>
                        <a:t> &amp; </a:t>
                      </a:r>
                      <a:r>
                        <a:rPr lang="fr-FR" sz="1200" i="1" dirty="0" err="1" smtClean="0"/>
                        <a:t>leuconeutropénie</a:t>
                      </a:r>
                      <a:endParaRPr lang="fr-FR" sz="1200" i="1" dirty="0" smtClean="0"/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err="1" smtClean="0"/>
                        <a:t>Diabère</a:t>
                      </a:r>
                      <a:r>
                        <a:rPr lang="fr-FR" sz="1200" i="1" dirty="0" smtClean="0"/>
                        <a:t> </a:t>
                      </a:r>
                      <a:r>
                        <a:rPr lang="fr-FR" sz="1200" i="1" dirty="0" err="1" smtClean="0"/>
                        <a:t>insulino-dépendant</a:t>
                      </a:r>
                      <a:endParaRPr lang="fr-FR" sz="1200" i="1" dirty="0" smtClean="0"/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err="1" smtClean="0"/>
                        <a:t>Leuconeutropénie</a:t>
                      </a:r>
                      <a:endParaRPr lang="fr-FR" sz="1200" i="1" dirty="0" smtClean="0"/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smtClean="0"/>
                        <a:t>Insuffisance</a:t>
                      </a:r>
                      <a:r>
                        <a:rPr lang="fr-FR" sz="1200" i="1" baseline="0" dirty="0" smtClean="0"/>
                        <a:t> rénale légère</a:t>
                      </a:r>
                      <a:endParaRPr lang="fr-FR" sz="1200" i="1" dirty="0" smtClean="0"/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smtClean="0"/>
                        <a:t>Vitiligo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smtClean="0"/>
                        <a:t>Psoriasis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fr-FR" sz="1200" i="1" dirty="0" err="1" smtClean="0"/>
                        <a:t>Acanthosis</a:t>
                      </a:r>
                      <a:r>
                        <a:rPr lang="fr-FR" sz="1200" i="1" dirty="0" smtClean="0"/>
                        <a:t> </a:t>
                      </a:r>
                      <a:r>
                        <a:rPr lang="fr-FR" sz="1200" i="1" dirty="0" err="1" smtClean="0"/>
                        <a:t>nigricans</a:t>
                      </a:r>
                      <a:endParaRPr lang="fr-FR" sz="1200" i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15810"/>
              </p:ext>
            </p:extLst>
          </p:nvPr>
        </p:nvGraphicFramePr>
        <p:xfrm>
          <a:off x="5260770" y="3197762"/>
          <a:ext cx="3716976" cy="1417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3976"/>
                <a:gridCol w="1913000"/>
              </a:tblGrid>
              <a:tr h="278130"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Maladies classiquement associées à la T21 mais non observées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Cataracte</a:t>
                      </a:r>
                    </a:p>
                    <a:p>
                      <a:r>
                        <a:rPr lang="fr-FR" sz="1400" i="1" dirty="0" smtClean="0"/>
                        <a:t>Décollement rétine</a:t>
                      </a:r>
                      <a:endParaRPr lang="fr-FR" sz="1400" i="1" baseline="0" dirty="0" smtClean="0"/>
                    </a:p>
                    <a:p>
                      <a:r>
                        <a:rPr lang="fr-FR" sz="1400" i="1" baseline="0" dirty="0" smtClean="0"/>
                        <a:t>Epilepsie</a:t>
                      </a:r>
                    </a:p>
                    <a:p>
                      <a:r>
                        <a:rPr lang="fr-FR" sz="1400" i="1" baseline="0" dirty="0" smtClean="0"/>
                        <a:t>Malformation hanche</a:t>
                      </a:r>
                      <a:endParaRPr lang="fr-FR" sz="1400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Anomalie rachidienne</a:t>
                      </a:r>
                    </a:p>
                    <a:p>
                      <a:r>
                        <a:rPr lang="fr-FR" sz="1400" i="1" dirty="0" smtClean="0"/>
                        <a:t>Maladie </a:t>
                      </a:r>
                      <a:r>
                        <a:rPr lang="fr-FR" sz="1400" i="1" dirty="0" err="1" smtClean="0"/>
                        <a:t>coeliaque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Maladie de </a:t>
                      </a:r>
                      <a:r>
                        <a:rPr lang="fr-FR" sz="1400" i="1" dirty="0" err="1" smtClean="0"/>
                        <a:t>Hirschprung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Leucémie</a:t>
                      </a:r>
                      <a:endParaRPr lang="fr-FR" sz="1400" i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4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6461662" y="1443788"/>
            <a:ext cx="2520458" cy="1783686"/>
          </a:xfrm>
          <a:prstGeom prst="roundRect">
            <a:avLst/>
          </a:prstGeom>
          <a:solidFill>
            <a:srgbClr val="F4EDF9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462944" y="2816468"/>
            <a:ext cx="2863358" cy="18511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36244" y="1375212"/>
            <a:ext cx="3139353" cy="2613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Particularités de la MV?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6387" y="3248367"/>
            <a:ext cx="32024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Age médian à la première manifestations 15  ans (extrêmes : 8 – 28 ans)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815251" y="3215424"/>
            <a:ext cx="994696" cy="25391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Inconnu n = 3</a:t>
            </a:r>
            <a:endParaRPr lang="fr-FR" sz="12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29068" y="3742054"/>
            <a:ext cx="994696" cy="25391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fr-FR" sz="1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Inconnu n = 1</a:t>
            </a:r>
            <a:endParaRPr lang="fr-FR" sz="12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944221"/>
              </p:ext>
            </p:extLst>
          </p:nvPr>
        </p:nvGraphicFramePr>
        <p:xfrm>
          <a:off x="-219581" y="1448790"/>
          <a:ext cx="3429000" cy="22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519106"/>
              </p:ext>
            </p:extLst>
          </p:nvPr>
        </p:nvGraphicFramePr>
        <p:xfrm>
          <a:off x="3277241" y="2757639"/>
          <a:ext cx="3184421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085306"/>
              </p:ext>
            </p:extLst>
          </p:nvPr>
        </p:nvGraphicFramePr>
        <p:xfrm>
          <a:off x="6223548" y="1487421"/>
          <a:ext cx="3429000" cy="2201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angle 14"/>
          <p:cNvSpPr/>
          <p:nvPr/>
        </p:nvSpPr>
        <p:spPr>
          <a:xfrm>
            <a:off x="2778824" y="1911927"/>
            <a:ext cx="225634" cy="2493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56954" y="2327563"/>
            <a:ext cx="225634" cy="2493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66949" y="2778826"/>
            <a:ext cx="225634" cy="2493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étrospectiv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1054</TotalTime>
  <Words>1460</Words>
  <Application>Microsoft Office PowerPoint</Application>
  <PresentationFormat>Affichage à l'écran (16:9)</PresentationFormat>
  <Paragraphs>308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Rétrospective</vt:lpstr>
      <vt:lpstr>Une association méconnue : maladie de Verneuil et trisomie 21 À propos d’une série internationale de 25 cas</vt:lpstr>
      <vt:lpstr>La maladie de Verneuil</vt:lpstr>
      <vt:lpstr>Des abcès à répétition dans les plis</vt:lpstr>
      <vt:lpstr>La maladie de Verneuil</vt:lpstr>
      <vt:lpstr>Association maladie de Verneuil trisomie 21</vt:lpstr>
      <vt:lpstr>Présentation PowerPoint</vt:lpstr>
      <vt:lpstr>25 cases MV-T21</vt:lpstr>
      <vt:lpstr>Maladies associées à la T21</vt:lpstr>
      <vt:lpstr>Particularités de la MV?</vt:lpstr>
      <vt:lpstr>Localisations de la MV</vt:lpstr>
      <vt:lpstr>Maladies associées à la MV</vt:lpstr>
      <vt:lpstr>Prévalence de la T21 chez les patients avec MV?</vt:lpstr>
      <vt:lpstr>Quelle est la prévalence de la MV chez les patients T21?</vt:lpstr>
      <vt:lpstr>La MV associée à la T21 a-t-elle des spécificités?</vt:lpstr>
      <vt:lpstr>La MV associée à la T21 a-t-elle des spécificités?</vt:lpstr>
      <vt:lpstr>Quels mécanismes sont responsables de la MV dans la T21</vt:lpstr>
      <vt:lpstr>Conclusion : la maladie de Verneuil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of hidradenitis suppurativa and Down syndrome A multicentre European study of 25 cases</dc:title>
  <dc:creator>guillem</dc:creator>
  <cp:lastModifiedBy>guillem</cp:lastModifiedBy>
  <cp:revision>61</cp:revision>
  <dcterms:created xsi:type="dcterms:W3CDTF">2017-01-28T22:34:45Z</dcterms:created>
  <dcterms:modified xsi:type="dcterms:W3CDTF">2017-03-18T04:52:38Z</dcterms:modified>
</cp:coreProperties>
</file>