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6" r:id="rId13"/>
    <p:sldId id="269" r:id="rId14"/>
    <p:sldId id="268" r:id="rId15"/>
    <p:sldId id="270" r:id="rId16"/>
    <p:sldId id="272" r:id="rId17"/>
    <p:sldId id="27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337EC3"/>
    <a:srgbClr val="276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2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15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5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32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09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89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0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2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44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19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976C-C0B7-4222-B21D-7CAD87158ECB}" type="datetimeFigureOut">
              <a:rPr lang="fr-FR" smtClean="0"/>
              <a:t>15/03/2017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10D4-ECA3-46B8-B403-E7CDB0336C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2016224"/>
          </a:xfrm>
        </p:spPr>
        <p:txBody>
          <a:bodyPr>
            <a:normAutofit/>
          </a:bodyPr>
          <a:lstStyle/>
          <a:p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</a:rPr>
              <a:t>LA PLONGÉE SOUS-MARINE VECTEUR D’INTÉGRATION</a:t>
            </a:r>
            <a:endParaRPr lang="fr-FR" sz="5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90" y="0"/>
            <a:ext cx="4595420" cy="286129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547664" y="4293096"/>
            <a:ext cx="6048672" cy="236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  <a:spcAft>
                <a:spcPts val="1400"/>
              </a:spcAft>
            </a:pPr>
            <a:endParaRPr lang="fr-FR" b="1" dirty="0">
              <a:solidFill>
                <a:srgbClr val="00B0F0"/>
              </a:solidFill>
            </a:endParaRP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400"/>
              </a:spcAft>
            </a:pPr>
            <a:r>
              <a:rPr lang="fr-FR" b="1" dirty="0">
                <a:solidFill>
                  <a:srgbClr val="00B0F0"/>
                </a:solidFill>
              </a:rPr>
              <a:t>EXPÉRIENCE DE NICOLAS</a:t>
            </a:r>
          </a:p>
          <a:p>
            <a:pPr>
              <a:lnSpc>
                <a:spcPts val="3400"/>
              </a:lnSpc>
              <a:spcBef>
                <a:spcPts val="0"/>
              </a:spcBef>
              <a:spcAft>
                <a:spcPts val="1400"/>
              </a:spcAft>
            </a:pPr>
            <a:r>
              <a:rPr lang="fr-FR" b="1" dirty="0">
                <a:solidFill>
                  <a:srgbClr val="00B0F0"/>
                </a:solidFill>
              </a:rPr>
              <a:t>35 ANS AVEC TRISOMIE</a:t>
            </a:r>
          </a:p>
        </p:txBody>
      </p:sp>
    </p:spTree>
    <p:extLst>
      <p:ext uri="{BB962C8B-B14F-4D97-AF65-F5344CB8AC3E}">
        <p14:creationId xmlns:p14="http://schemas.microsoft.com/office/powerpoint/2010/main" val="5769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65" y="1628800"/>
            <a:ext cx="6514670" cy="4886003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0090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5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POINT DE VUE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MONITEURS</a:t>
            </a:r>
          </a:p>
        </p:txBody>
      </p:sp>
    </p:spTree>
    <p:extLst>
      <p:ext uri="{BB962C8B-B14F-4D97-AF65-F5344CB8AC3E}">
        <p14:creationId xmlns:p14="http://schemas.microsoft.com/office/powerpoint/2010/main" val="35209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POINT DE VUE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MONITEURS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9552" y="2060848"/>
            <a:ext cx="8604448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Des précautions techniques et pédagogiques </a:t>
            </a:r>
            <a:r>
              <a:rPr lang="fr-FR" b="1" dirty="0" smtClean="0">
                <a:solidFill>
                  <a:srgbClr val="276195"/>
                </a:solidFill>
              </a:rPr>
              <a:t>: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0094C8"/>
                </a:solidFill>
              </a:rPr>
              <a:t>Une formation très spécifique, même pour un </a:t>
            </a:r>
            <a:r>
              <a:rPr lang="fr-FR" sz="2800" b="1" dirty="0" smtClean="0">
                <a:solidFill>
                  <a:srgbClr val="0094C8"/>
                </a:solidFill>
              </a:rPr>
              <a:t>moniteur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276195"/>
                </a:solidFill>
              </a:rPr>
              <a:t>Des consignes claires, </a:t>
            </a:r>
            <a:r>
              <a:rPr lang="fr-FR" sz="2800" b="1" dirty="0" smtClean="0">
                <a:solidFill>
                  <a:srgbClr val="276195"/>
                </a:solidFill>
              </a:rPr>
              <a:t>adaptées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00B0F0"/>
                </a:solidFill>
              </a:rPr>
              <a:t>Privilégier le jeu et le </a:t>
            </a:r>
            <a:r>
              <a:rPr lang="fr-FR" sz="2800" b="1" dirty="0" smtClean="0">
                <a:solidFill>
                  <a:srgbClr val="00B0F0"/>
                </a:solidFill>
              </a:rPr>
              <a:t>plaisir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276195"/>
                </a:solidFill>
              </a:rPr>
              <a:t>S’adapter avec modestie </a:t>
            </a:r>
            <a:endParaRPr lang="fr-FR" sz="2800" b="1" dirty="0" smtClean="0">
              <a:solidFill>
                <a:srgbClr val="276195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00B0F0"/>
                </a:solidFill>
              </a:rPr>
              <a:t>Rester concentré tout au long de la plongée</a:t>
            </a:r>
            <a:endParaRPr lang="fr-FR" sz="2800" b="1" dirty="0" smtClean="0">
              <a:solidFill>
                <a:srgbClr val="00B0F0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276195"/>
                </a:solidFill>
              </a:rPr>
              <a:t>Veiller au respect de la profondeur : moins de 6 mètres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POINT DE VUE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MONITEURS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39552" y="2060848"/>
            <a:ext cx="8604448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Des marges de progression insoupçonnées </a:t>
            </a:r>
            <a:r>
              <a:rPr lang="fr-FR" b="1" dirty="0" smtClean="0">
                <a:solidFill>
                  <a:srgbClr val="276195"/>
                </a:solidFill>
              </a:rPr>
              <a:t>: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0094C8"/>
                </a:solidFill>
              </a:rPr>
              <a:t>Ne pas sous-estimer les capacités d’apprentissage </a:t>
            </a:r>
            <a:r>
              <a:rPr lang="fr-FR" sz="2800" b="1" dirty="0" smtClean="0">
                <a:solidFill>
                  <a:srgbClr val="0094C8"/>
                </a:solidFill>
              </a:rPr>
              <a:t/>
            </a:r>
            <a:br>
              <a:rPr lang="fr-FR" sz="2800" b="1" dirty="0" smtClean="0">
                <a:solidFill>
                  <a:srgbClr val="0094C8"/>
                </a:solidFill>
              </a:rPr>
            </a:br>
            <a:r>
              <a:rPr lang="fr-FR" sz="2800" b="1" dirty="0" smtClean="0">
                <a:solidFill>
                  <a:srgbClr val="0094C8"/>
                </a:solidFill>
              </a:rPr>
              <a:t>d’un </a:t>
            </a:r>
            <a:r>
              <a:rPr lang="fr-FR" sz="2800" b="1" dirty="0">
                <a:solidFill>
                  <a:srgbClr val="0094C8"/>
                </a:solidFill>
              </a:rPr>
              <a:t>personne avec trisomie</a:t>
            </a:r>
            <a:r>
              <a:rPr lang="fr-FR" sz="2800" b="1" dirty="0" smtClean="0">
                <a:solidFill>
                  <a:srgbClr val="0094C8"/>
                </a:solidFill>
              </a:rPr>
              <a:t>.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276195"/>
                </a:solidFill>
              </a:rPr>
              <a:t>Ne pas brider ses possibilités </a:t>
            </a:r>
            <a:r>
              <a:rPr lang="fr-FR" sz="2800" b="1" dirty="0" smtClean="0">
                <a:solidFill>
                  <a:srgbClr val="276195"/>
                </a:solidFill>
              </a:rPr>
              <a:t>d’évolution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dirty="0">
                <a:solidFill>
                  <a:srgbClr val="00B0F0"/>
                </a:solidFill>
              </a:rPr>
              <a:t>S’accrocher pour le suivre , s’il maitrise les </a:t>
            </a:r>
            <a:r>
              <a:rPr lang="fr-FR" sz="2800" b="1" dirty="0" smtClean="0">
                <a:solidFill>
                  <a:srgbClr val="00B0F0"/>
                </a:solidFill>
              </a:rPr>
              <a:t>palmes</a:t>
            </a:r>
          </a:p>
        </p:txBody>
      </p:sp>
    </p:spTree>
    <p:extLst>
      <p:ext uri="{BB962C8B-B14F-4D97-AF65-F5344CB8AC3E}">
        <p14:creationId xmlns:p14="http://schemas.microsoft.com/office/powerpoint/2010/main" val="28667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7" t="14532" r="7676" b="52040"/>
          <a:stretch/>
        </p:blipFill>
        <p:spPr>
          <a:xfrm>
            <a:off x="0" y="4149080"/>
            <a:ext cx="9144000" cy="2708920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POINT DE VUE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MONITEURS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39552" y="1700808"/>
            <a:ext cx="8604448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Des succès </a:t>
            </a:r>
            <a:r>
              <a:rPr lang="fr-FR" b="1" dirty="0" smtClean="0">
                <a:solidFill>
                  <a:srgbClr val="276195"/>
                </a:solidFill>
              </a:rPr>
              <a:t>: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800" b="1" i="1" dirty="0">
                <a:solidFill>
                  <a:srgbClr val="0094C8"/>
                </a:solidFill>
              </a:rPr>
              <a:t>« La réussite d’un exercice ou l’acquisition </a:t>
            </a:r>
            <a:r>
              <a:rPr lang="fr-FR" sz="2800" b="1" i="1" dirty="0" smtClean="0">
                <a:solidFill>
                  <a:srgbClr val="0094C8"/>
                </a:solidFill>
              </a:rPr>
              <a:t>d’une </a:t>
            </a:r>
            <a:r>
              <a:rPr lang="fr-FR" sz="2800" b="1" i="1" dirty="0">
                <a:solidFill>
                  <a:srgbClr val="0094C8"/>
                </a:solidFill>
              </a:rPr>
              <a:t>compétence qui se maintient dans le 	temps sont </a:t>
            </a:r>
            <a:r>
              <a:rPr lang="fr-FR" sz="2800" b="1" i="1" dirty="0" smtClean="0">
                <a:solidFill>
                  <a:srgbClr val="0094C8"/>
                </a:solidFill>
              </a:rPr>
              <a:t/>
            </a:r>
            <a:br>
              <a:rPr lang="fr-FR" sz="2800" b="1" i="1" dirty="0" smtClean="0">
                <a:solidFill>
                  <a:srgbClr val="0094C8"/>
                </a:solidFill>
              </a:rPr>
            </a:br>
            <a:r>
              <a:rPr lang="fr-FR" sz="2800" b="1" i="1" dirty="0" smtClean="0">
                <a:solidFill>
                  <a:srgbClr val="0094C8"/>
                </a:solidFill>
              </a:rPr>
              <a:t>toujours </a:t>
            </a:r>
            <a:r>
              <a:rPr lang="fr-FR" sz="2800" b="1" i="1" dirty="0">
                <a:solidFill>
                  <a:srgbClr val="0094C8"/>
                </a:solidFill>
              </a:rPr>
              <a:t>une victoire </a:t>
            </a:r>
            <a:r>
              <a:rPr lang="fr-FR" sz="2800" b="1" i="1" dirty="0" smtClean="0">
                <a:solidFill>
                  <a:srgbClr val="0094C8"/>
                </a:solidFill>
              </a:rPr>
              <a:t>collective</a:t>
            </a:r>
            <a:r>
              <a:rPr lang="fr-FR" sz="2800" b="1" i="1" dirty="0">
                <a:solidFill>
                  <a:srgbClr val="0094C8"/>
                </a:solidFill>
              </a:rPr>
              <a:t> »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fr-FR" sz="2800" b="1" dirty="0">
              <a:solidFill>
                <a:srgbClr val="009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POINT DE VUE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MONITEURS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39552" y="1556792"/>
            <a:ext cx="860444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Des joies </a:t>
            </a:r>
            <a:r>
              <a:rPr lang="fr-FR" b="1" dirty="0" smtClean="0">
                <a:solidFill>
                  <a:srgbClr val="276195"/>
                </a:solidFill>
              </a:rPr>
              <a:t>: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600" b="1" dirty="0" smtClean="0">
                <a:solidFill>
                  <a:srgbClr val="0094C8"/>
                </a:solidFill>
              </a:rPr>
              <a:t>Avec </a:t>
            </a:r>
            <a:r>
              <a:rPr lang="fr-FR" sz="2600" b="1" dirty="0">
                <a:solidFill>
                  <a:srgbClr val="0094C8"/>
                </a:solidFill>
              </a:rPr>
              <a:t>un plongeur valide, nous sommes souvent </a:t>
            </a:r>
            <a:r>
              <a:rPr lang="fr-FR" sz="2600" b="1" dirty="0" smtClean="0">
                <a:solidFill>
                  <a:srgbClr val="0094C8"/>
                </a:solidFill>
              </a:rPr>
              <a:t/>
            </a:r>
            <a:br>
              <a:rPr lang="fr-FR" sz="2600" b="1" dirty="0" smtClean="0">
                <a:solidFill>
                  <a:srgbClr val="0094C8"/>
                </a:solidFill>
              </a:rPr>
            </a:br>
            <a:r>
              <a:rPr lang="fr-FR" sz="2600" b="1" dirty="0" smtClean="0">
                <a:solidFill>
                  <a:srgbClr val="0094C8"/>
                </a:solidFill>
              </a:rPr>
              <a:t>«</a:t>
            </a:r>
            <a:r>
              <a:rPr lang="fr-FR" sz="2600" b="1" dirty="0">
                <a:solidFill>
                  <a:srgbClr val="0094C8"/>
                </a:solidFill>
              </a:rPr>
              <a:t> un service qu’il utilise ».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600" b="1" dirty="0">
                <a:solidFill>
                  <a:srgbClr val="276195"/>
                </a:solidFill>
              </a:rPr>
              <a:t>Le plongeur trisomique nous intègre dans son environnement de vie</a:t>
            </a:r>
            <a:r>
              <a:rPr lang="fr-FR" sz="2600" b="1" dirty="0" smtClean="0">
                <a:solidFill>
                  <a:srgbClr val="276195"/>
                </a:solidFill>
              </a:rPr>
              <a:t>.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600" b="1" dirty="0">
                <a:solidFill>
                  <a:srgbClr val="00B0F0"/>
                </a:solidFill>
              </a:rPr>
              <a:t>La reconnaissance sociale qu’il nous renvoie est énorme et nous donne de l’énergie pour poursuivre cette activité de bénévolat</a:t>
            </a:r>
            <a:r>
              <a:rPr lang="fr-FR" sz="2600" b="1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sz="2600" b="1" dirty="0">
                <a:solidFill>
                  <a:srgbClr val="276195"/>
                </a:solidFill>
              </a:rPr>
              <a:t>Plonger avec une personne trisomique est une aventure humaine, un moment de bonheur rare pour un </a:t>
            </a:r>
            <a:r>
              <a:rPr lang="fr-FR" sz="2600" b="1" dirty="0" smtClean="0">
                <a:solidFill>
                  <a:srgbClr val="276195"/>
                </a:solidFill>
              </a:rPr>
              <a:t>moniteur.</a:t>
            </a:r>
          </a:p>
        </p:txBody>
      </p:sp>
    </p:spTree>
    <p:extLst>
      <p:ext uri="{BB962C8B-B14F-4D97-AF65-F5344CB8AC3E}">
        <p14:creationId xmlns:p14="http://schemas.microsoft.com/office/powerpoint/2010/main" val="4136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/>
          <a:stretch/>
        </p:blipFill>
        <p:spPr>
          <a:xfrm>
            <a:off x="-3761" y="1586122"/>
            <a:ext cx="4320480" cy="528058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POINT DE VUE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MONITEURS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44008" y="206084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i="1" dirty="0" smtClean="0">
                <a:solidFill>
                  <a:srgbClr val="0094C8"/>
                </a:solidFill>
              </a:rPr>
              <a:t>«</a:t>
            </a:r>
            <a:r>
              <a:rPr lang="fr-FR" b="1" i="1" dirty="0">
                <a:solidFill>
                  <a:srgbClr val="0094C8"/>
                </a:solidFill>
              </a:rPr>
              <a:t> Il faut privilégier </a:t>
            </a:r>
            <a:r>
              <a:rPr lang="fr-FR" b="1" i="1" dirty="0" smtClean="0">
                <a:solidFill>
                  <a:srgbClr val="0094C8"/>
                </a:solidFill>
              </a:rPr>
              <a:t/>
            </a:r>
            <a:br>
              <a:rPr lang="fr-FR" b="1" i="1" dirty="0" smtClean="0">
                <a:solidFill>
                  <a:srgbClr val="0094C8"/>
                </a:solidFill>
              </a:rPr>
            </a:br>
            <a:r>
              <a:rPr lang="fr-FR" b="1" i="1" dirty="0" smtClean="0">
                <a:solidFill>
                  <a:srgbClr val="0094C8"/>
                </a:solidFill>
              </a:rPr>
              <a:t>le </a:t>
            </a:r>
            <a:r>
              <a:rPr lang="fr-FR" b="1" i="1" dirty="0">
                <a:solidFill>
                  <a:srgbClr val="0094C8"/>
                </a:solidFill>
              </a:rPr>
              <a:t>jeu </a:t>
            </a:r>
            <a:r>
              <a:rPr lang="fr-FR" b="1" i="1" dirty="0" smtClean="0">
                <a:solidFill>
                  <a:srgbClr val="0094C8"/>
                </a:solidFill>
              </a:rPr>
              <a:t>et </a:t>
            </a:r>
            <a:r>
              <a:rPr lang="fr-FR" b="1" i="1" dirty="0">
                <a:solidFill>
                  <a:srgbClr val="0094C8"/>
                </a:solidFill>
              </a:rPr>
              <a:t>le </a:t>
            </a:r>
            <a:r>
              <a:rPr lang="fr-FR" b="1" i="1" dirty="0" smtClean="0">
                <a:solidFill>
                  <a:srgbClr val="0094C8"/>
                </a:solidFill>
              </a:rPr>
              <a:t>plaisir… </a:t>
            </a:r>
            <a:r>
              <a:rPr lang="fr-FR" b="1" i="1" dirty="0">
                <a:solidFill>
                  <a:srgbClr val="0094C8"/>
                </a:solidFill>
              </a:rPr>
              <a:t/>
            </a:r>
            <a:br>
              <a:rPr lang="fr-FR" b="1" i="1" dirty="0">
                <a:solidFill>
                  <a:srgbClr val="0094C8"/>
                </a:solidFill>
              </a:rPr>
            </a:br>
            <a:r>
              <a:rPr lang="fr-FR" b="1" i="1" dirty="0">
                <a:solidFill>
                  <a:srgbClr val="0094C8"/>
                </a:solidFill>
              </a:rPr>
              <a:t>Avec Nicolas, </a:t>
            </a:r>
            <a:r>
              <a:rPr lang="fr-FR" b="1" i="1" dirty="0" smtClean="0">
                <a:solidFill>
                  <a:srgbClr val="0094C8"/>
                </a:solidFill>
              </a:rPr>
              <a:t/>
            </a:r>
            <a:br>
              <a:rPr lang="fr-FR" b="1" i="1" dirty="0" smtClean="0">
                <a:solidFill>
                  <a:srgbClr val="0094C8"/>
                </a:solidFill>
              </a:rPr>
            </a:br>
            <a:r>
              <a:rPr lang="fr-FR" b="1" i="1" dirty="0" smtClean="0">
                <a:solidFill>
                  <a:srgbClr val="0094C8"/>
                </a:solidFill>
              </a:rPr>
              <a:t>c’est un </a:t>
            </a:r>
            <a:r>
              <a:rPr lang="fr-FR" b="1" i="1" dirty="0">
                <a:solidFill>
                  <a:srgbClr val="0094C8"/>
                </a:solidFill>
              </a:rPr>
              <a:t>vrai bonheur. </a:t>
            </a:r>
            <a:r>
              <a:rPr lang="fr-FR" b="1" i="1" dirty="0" smtClean="0">
                <a:solidFill>
                  <a:srgbClr val="0094C8"/>
                </a:solidFill>
              </a:rPr>
              <a:t/>
            </a:r>
            <a:br>
              <a:rPr lang="fr-FR" b="1" i="1" dirty="0" smtClean="0">
                <a:solidFill>
                  <a:srgbClr val="0094C8"/>
                </a:solidFill>
              </a:rPr>
            </a:br>
            <a:r>
              <a:rPr lang="fr-FR" b="1" i="1" dirty="0" smtClean="0">
                <a:solidFill>
                  <a:srgbClr val="0094C8"/>
                </a:solidFill>
              </a:rPr>
              <a:t>Nous </a:t>
            </a:r>
            <a:r>
              <a:rPr lang="fr-FR" b="1" i="1" dirty="0">
                <a:solidFill>
                  <a:srgbClr val="0094C8"/>
                </a:solidFill>
              </a:rPr>
              <a:t>nous amusons beaucoup, </a:t>
            </a:r>
            <a:r>
              <a:rPr lang="fr-FR" b="1" i="1" dirty="0" smtClean="0">
                <a:solidFill>
                  <a:srgbClr val="0094C8"/>
                </a:solidFill>
              </a:rPr>
              <a:t/>
            </a:r>
            <a:br>
              <a:rPr lang="fr-FR" b="1" i="1" dirty="0" smtClean="0">
                <a:solidFill>
                  <a:srgbClr val="0094C8"/>
                </a:solidFill>
              </a:rPr>
            </a:br>
            <a:r>
              <a:rPr lang="fr-FR" b="1" i="1" dirty="0" smtClean="0">
                <a:solidFill>
                  <a:srgbClr val="0094C8"/>
                </a:solidFill>
              </a:rPr>
              <a:t>c’est </a:t>
            </a:r>
            <a:r>
              <a:rPr lang="fr-FR" b="1" i="1" dirty="0">
                <a:solidFill>
                  <a:srgbClr val="0094C8"/>
                </a:solidFill>
              </a:rPr>
              <a:t>du à son caractère facétieux  </a:t>
            </a:r>
            <a:r>
              <a:rPr lang="fr-FR" b="1" i="1" dirty="0" smtClean="0">
                <a:solidFill>
                  <a:srgbClr val="0094C8"/>
                </a:solidFill>
              </a:rPr>
              <a:t>».</a:t>
            </a:r>
            <a:endParaRPr lang="fr-FR" b="1" i="1" dirty="0">
              <a:solidFill>
                <a:srgbClr val="0094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4764" r="29105"/>
          <a:stretch/>
        </p:blipFill>
        <p:spPr>
          <a:xfrm>
            <a:off x="4211960" y="1844824"/>
            <a:ext cx="4932040" cy="501487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 POINT DE VUE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MONITEURS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2060848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i="1" dirty="0">
                <a:solidFill>
                  <a:srgbClr val="0094C8"/>
                </a:solidFill>
              </a:rPr>
              <a:t>« En plongée avec lui, </a:t>
            </a:r>
            <a:br>
              <a:rPr lang="fr-FR" b="1" i="1" dirty="0">
                <a:solidFill>
                  <a:srgbClr val="0094C8"/>
                </a:solidFill>
              </a:rPr>
            </a:br>
            <a:r>
              <a:rPr lang="fr-FR" b="1" i="1" dirty="0">
                <a:solidFill>
                  <a:srgbClr val="0094C8"/>
                </a:solidFill>
              </a:rPr>
              <a:t>nous formons, </a:t>
            </a:r>
            <a:br>
              <a:rPr lang="fr-FR" b="1" i="1" dirty="0">
                <a:solidFill>
                  <a:srgbClr val="0094C8"/>
                </a:solidFill>
              </a:rPr>
            </a:br>
            <a:r>
              <a:rPr lang="fr-FR" b="1" i="1" dirty="0">
                <a:solidFill>
                  <a:srgbClr val="0094C8"/>
                </a:solidFill>
              </a:rPr>
              <a:t>plus qu’avec </a:t>
            </a:r>
            <a:br>
              <a:rPr lang="fr-FR" b="1" i="1" dirty="0">
                <a:solidFill>
                  <a:srgbClr val="0094C8"/>
                </a:solidFill>
              </a:rPr>
            </a:br>
            <a:r>
              <a:rPr lang="fr-FR" b="1" i="1" dirty="0">
                <a:solidFill>
                  <a:srgbClr val="0094C8"/>
                </a:solidFill>
              </a:rPr>
              <a:t>tout autre plongeur, </a:t>
            </a:r>
            <a:br>
              <a:rPr lang="fr-FR" b="1" i="1" dirty="0">
                <a:solidFill>
                  <a:srgbClr val="0094C8"/>
                </a:solidFill>
              </a:rPr>
            </a:br>
            <a:r>
              <a:rPr lang="fr-FR" b="1" i="1" dirty="0">
                <a:solidFill>
                  <a:srgbClr val="0094C8"/>
                </a:solidFill>
              </a:rPr>
              <a:t>un binôme </a:t>
            </a:r>
            <a:br>
              <a:rPr lang="fr-FR" b="1" i="1" dirty="0">
                <a:solidFill>
                  <a:srgbClr val="0094C8"/>
                </a:solidFill>
              </a:rPr>
            </a:br>
            <a:r>
              <a:rPr lang="fr-FR" b="1" i="1" dirty="0">
                <a:solidFill>
                  <a:srgbClr val="0094C8"/>
                </a:solidFill>
              </a:rPr>
              <a:t>qui doit être parfait ».</a:t>
            </a:r>
          </a:p>
        </p:txBody>
      </p:sp>
    </p:spTree>
    <p:extLst>
      <p:ext uri="{BB962C8B-B14F-4D97-AF65-F5344CB8AC3E}">
        <p14:creationId xmlns:p14="http://schemas.microsoft.com/office/powerpoint/2010/main" val="26712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0900"/>
            <a:ext cx="9144000" cy="764704"/>
          </a:xfrm>
        </p:spPr>
        <p:txBody>
          <a:bodyPr>
            <a:noAutofit/>
          </a:bodyPr>
          <a:lstStyle/>
          <a:p>
            <a:r>
              <a:rPr lang="fr-FR" sz="5000" b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LA PLONGÉE, LA JOIE, LA BEAUTÉ </a:t>
            </a:r>
            <a:endParaRPr lang="fr-FR" sz="5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1052736"/>
            <a:ext cx="6048672" cy="4310663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 smtClean="0">
                <a:solidFill>
                  <a:srgbClr val="276195"/>
                </a:solidFill>
              </a:rPr>
              <a:t>La plongée est un sport d’équipe </a:t>
            </a:r>
            <a:br>
              <a:rPr lang="fr-FR" b="1" dirty="0" smtClean="0">
                <a:solidFill>
                  <a:srgbClr val="276195"/>
                </a:solidFill>
              </a:rPr>
            </a:br>
            <a:r>
              <a:rPr lang="fr-FR" b="1" dirty="0" smtClean="0">
                <a:solidFill>
                  <a:srgbClr val="276195"/>
                </a:solidFill>
              </a:rPr>
              <a:t>que l’on découvre ensemble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 smtClean="0">
                <a:solidFill>
                  <a:srgbClr val="0094C8"/>
                </a:solidFill>
              </a:rPr>
              <a:t>On s’entraine en piscine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 smtClean="0">
                <a:solidFill>
                  <a:srgbClr val="276195"/>
                </a:solidFill>
              </a:rPr>
              <a:t>Pour plonger en mer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 smtClean="0">
                <a:solidFill>
                  <a:srgbClr val="00B0F0"/>
                </a:solidFill>
              </a:rPr>
              <a:t>Les moniteurs nous accompagnent </a:t>
            </a:r>
            <a:endParaRPr lang="fr-FR" b="1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 b="6336"/>
          <a:stretch/>
        </p:blipFill>
        <p:spPr>
          <a:xfrm>
            <a:off x="0" y="4194960"/>
            <a:ext cx="9144000" cy="26642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3" y="1124744"/>
            <a:ext cx="2607696" cy="2607696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3732440"/>
            <a:ext cx="4248581" cy="77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Subaqua Club de Paris   06 18 01 20 78 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162697" y="3732440"/>
            <a:ext cx="4981303" cy="77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Trisomie 21-Paris   06 13 59 50 52</a:t>
            </a:r>
            <a:endParaRPr lang="fr-F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1720"/>
            <a:ext cx="3816424" cy="521294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0090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UNE ENFANCE HYPER AQUATIQUE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11560" y="1844824"/>
            <a:ext cx="6048672" cy="431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Les bébés </a:t>
            </a:r>
            <a:r>
              <a:rPr lang="fr-FR" b="1" dirty="0" smtClean="0">
                <a:solidFill>
                  <a:srgbClr val="276195"/>
                </a:solidFill>
              </a:rPr>
              <a:t>nageurs</a:t>
            </a:r>
            <a:endParaRPr lang="fr-FR" b="1" dirty="0" smtClean="0">
              <a:solidFill>
                <a:srgbClr val="0094C8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r>
              <a:rPr lang="fr-FR" b="1" dirty="0" smtClean="0">
                <a:solidFill>
                  <a:srgbClr val="00B0F0"/>
                </a:solidFill>
              </a:rPr>
              <a:t> </a:t>
            </a:r>
            <a:endParaRPr lang="fr-F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88" y="2708920"/>
            <a:ext cx="4864070" cy="381642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10090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UNE ENFANCE HYPER AQUATIQUE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1560" y="1772816"/>
            <a:ext cx="6048672" cy="431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L’aisance sous l’eau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L’apnée naturelle</a:t>
            </a:r>
          </a:p>
        </p:txBody>
      </p:sp>
    </p:spTree>
    <p:extLst>
      <p:ext uri="{BB962C8B-B14F-4D97-AF65-F5344CB8AC3E}">
        <p14:creationId xmlns:p14="http://schemas.microsoft.com/office/powerpoint/2010/main" val="26688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536504" cy="542760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0090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UNE ENFANCE HYPER AQUATIQUE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11560" y="1772816"/>
            <a:ext cx="6048672" cy="431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La SASEP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Les jeux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Les compétitions</a:t>
            </a:r>
          </a:p>
        </p:txBody>
      </p:sp>
    </p:spTree>
    <p:extLst>
      <p:ext uri="{BB962C8B-B14F-4D97-AF65-F5344CB8AC3E}">
        <p14:creationId xmlns:p14="http://schemas.microsoft.com/office/powerpoint/2010/main" val="27344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r="1189"/>
          <a:stretch/>
        </p:blipFill>
        <p:spPr>
          <a:xfrm>
            <a:off x="4218333" y="2104393"/>
            <a:ext cx="4925007" cy="475252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100900"/>
            <a:ext cx="9144000" cy="1499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UNE ADOLESCENCE DE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SPORTS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NAUTIQUES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1560" y="2532127"/>
            <a:ext cx="6048672" cy="431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La voile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La catamaran</a:t>
            </a:r>
          </a:p>
        </p:txBody>
      </p:sp>
    </p:spTree>
    <p:extLst>
      <p:ext uri="{BB962C8B-B14F-4D97-AF65-F5344CB8AC3E}">
        <p14:creationId xmlns:p14="http://schemas.microsoft.com/office/powerpoint/2010/main" val="12908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568" y="1700808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L’association </a:t>
            </a:r>
            <a:r>
              <a:rPr lang="fr-FR" b="1" dirty="0" smtClean="0">
                <a:solidFill>
                  <a:srgbClr val="276195"/>
                </a:solidFill>
              </a:rPr>
              <a:t>Subaqua club de Paris </a:t>
            </a:r>
            <a:r>
              <a:rPr lang="fr-FR" b="1" dirty="0">
                <a:solidFill>
                  <a:srgbClr val="276195"/>
                </a:solidFill>
              </a:rPr>
              <a:t>lance </a:t>
            </a:r>
            <a:r>
              <a:rPr lang="fr-FR" b="1" dirty="0" smtClean="0">
                <a:solidFill>
                  <a:srgbClr val="276195"/>
                </a:solidFill>
              </a:rPr>
              <a:t/>
            </a:r>
            <a:br>
              <a:rPr lang="fr-FR" b="1" dirty="0" smtClean="0">
                <a:solidFill>
                  <a:srgbClr val="276195"/>
                </a:solidFill>
              </a:rPr>
            </a:br>
            <a:r>
              <a:rPr lang="fr-FR" b="1" dirty="0" smtClean="0">
                <a:solidFill>
                  <a:srgbClr val="276195"/>
                </a:solidFill>
              </a:rPr>
              <a:t>sa section HANDISUB pour </a:t>
            </a:r>
            <a:r>
              <a:rPr lang="fr-FR" b="1" dirty="0">
                <a:solidFill>
                  <a:srgbClr val="276195"/>
                </a:solidFill>
              </a:rPr>
              <a:t>les personnes handicapées, en </a:t>
            </a:r>
            <a:r>
              <a:rPr lang="fr-FR" b="1" dirty="0" smtClean="0">
                <a:solidFill>
                  <a:srgbClr val="276195"/>
                </a:solidFill>
              </a:rPr>
              <a:t>2014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0094C8"/>
                </a:solidFill>
              </a:rPr>
              <a:t>Des moniteurs spécialement formés </a:t>
            </a:r>
            <a:endParaRPr lang="fr-FR" b="1" dirty="0" smtClean="0">
              <a:solidFill>
                <a:srgbClr val="0094C8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 smtClean="0">
                <a:solidFill>
                  <a:srgbClr val="276195"/>
                </a:solidFill>
              </a:rPr>
              <a:t>Entrainement </a:t>
            </a:r>
            <a:r>
              <a:rPr lang="fr-FR" b="1" dirty="0">
                <a:solidFill>
                  <a:srgbClr val="276195"/>
                </a:solidFill>
              </a:rPr>
              <a:t>en piscine, chaque mardi </a:t>
            </a:r>
            <a:r>
              <a:rPr lang="fr-FR" b="1" dirty="0" smtClean="0">
                <a:solidFill>
                  <a:srgbClr val="276195"/>
                </a:solidFill>
              </a:rPr>
              <a:t>soir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00B0F0"/>
                </a:solidFill>
              </a:rPr>
              <a:t>Apprentissage de la technique, des codes, </a:t>
            </a:r>
            <a:r>
              <a:rPr lang="fr-FR" b="1" dirty="0" smtClean="0">
                <a:solidFill>
                  <a:srgbClr val="00B0F0"/>
                </a:solidFill>
              </a:rPr>
              <a:t/>
            </a:r>
            <a:br>
              <a:rPr lang="fr-FR" b="1" dirty="0" smtClean="0">
                <a:solidFill>
                  <a:srgbClr val="00B0F0"/>
                </a:solidFill>
              </a:rPr>
            </a:br>
            <a:r>
              <a:rPr lang="fr-FR" b="1" dirty="0" smtClean="0">
                <a:solidFill>
                  <a:srgbClr val="00B0F0"/>
                </a:solidFill>
              </a:rPr>
              <a:t>des </a:t>
            </a:r>
            <a:r>
              <a:rPr lang="fr-FR" b="1" dirty="0">
                <a:solidFill>
                  <a:srgbClr val="00B0F0"/>
                </a:solidFill>
              </a:rPr>
              <a:t>gestes, du </a:t>
            </a:r>
            <a:r>
              <a:rPr lang="fr-FR" b="1" dirty="0" smtClean="0">
                <a:solidFill>
                  <a:srgbClr val="00B0F0"/>
                </a:solidFill>
              </a:rPr>
              <a:t>matériel</a:t>
            </a:r>
            <a:endParaRPr lang="fr-FR" b="1" dirty="0">
              <a:solidFill>
                <a:srgbClr val="276195"/>
              </a:solidFill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Compagnonnage et responsabilité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10090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DÉCOUVERTE DE LA PLONGÉE </a:t>
            </a:r>
          </a:p>
        </p:txBody>
      </p:sp>
    </p:spTree>
    <p:extLst>
      <p:ext uri="{BB962C8B-B14F-4D97-AF65-F5344CB8AC3E}">
        <p14:creationId xmlns:p14="http://schemas.microsoft.com/office/powerpoint/2010/main" val="2950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r="2792"/>
          <a:stretch/>
        </p:blipFill>
        <p:spPr>
          <a:xfrm>
            <a:off x="0" y="4005064"/>
            <a:ext cx="4572000" cy="28529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b="6258"/>
          <a:stretch/>
        </p:blipFill>
        <p:spPr>
          <a:xfrm>
            <a:off x="4572000" y="4032354"/>
            <a:ext cx="4565092" cy="28256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b="20482"/>
          <a:stretch/>
        </p:blipFill>
        <p:spPr>
          <a:xfrm>
            <a:off x="4563290" y="1655592"/>
            <a:ext cx="4580709" cy="240246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LA PISCINE A LA MER, </a:t>
            </a: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fr-FR" sz="5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 </a:t>
            </a: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ÉGYPTE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4" r="-152" b="9101"/>
          <a:stretch/>
        </p:blipFill>
        <p:spPr>
          <a:xfrm>
            <a:off x="0" y="1654200"/>
            <a:ext cx="4572000" cy="24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2857" r="15686" b="8572"/>
          <a:stretch/>
        </p:blipFill>
        <p:spPr>
          <a:xfrm>
            <a:off x="5182250" y="1553100"/>
            <a:ext cx="3960440" cy="5312785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100900"/>
            <a:ext cx="9144000" cy="1366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LA PISCINE A LA MER, A LA SEYNE S/MER, EN ESPAGNE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1560" y="2132856"/>
            <a:ext cx="4176464" cy="431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276195"/>
                </a:solidFill>
              </a:rPr>
              <a:t>Sous la mer, </a:t>
            </a:r>
            <a:r>
              <a:rPr lang="fr-FR" b="1" dirty="0" smtClean="0">
                <a:solidFill>
                  <a:srgbClr val="276195"/>
                </a:solidFill>
              </a:rPr>
              <a:t>c’est </a:t>
            </a:r>
            <a:r>
              <a:rPr lang="fr-FR" b="1" dirty="0">
                <a:solidFill>
                  <a:srgbClr val="276195"/>
                </a:solidFill>
              </a:rPr>
              <a:t>beau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00B0F0"/>
                </a:solidFill>
              </a:rPr>
              <a:t>Avec mes amis, 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fr-FR" b="1" dirty="0">
                <a:solidFill>
                  <a:srgbClr val="00B0F0"/>
                </a:solidFill>
              </a:rPr>
              <a:t>c’est la fête</a:t>
            </a:r>
          </a:p>
          <a:p>
            <a:pPr marL="0" indent="0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fr-FR" b="1" dirty="0">
              <a:solidFill>
                <a:srgbClr val="2761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5405"/>
          <a:stretch/>
        </p:blipFill>
        <p:spPr>
          <a:xfrm>
            <a:off x="2818614" y="1268760"/>
            <a:ext cx="3506772" cy="4785395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0" y="10090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FIERTÉ DE L’EFFORT RECONNU</a:t>
            </a:r>
          </a:p>
        </p:txBody>
      </p:sp>
    </p:spTree>
    <p:extLst>
      <p:ext uri="{BB962C8B-B14F-4D97-AF65-F5344CB8AC3E}">
        <p14:creationId xmlns:p14="http://schemas.microsoft.com/office/powerpoint/2010/main" val="5009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245</Words>
  <Application>Microsoft Office PowerPoint</Application>
  <PresentationFormat>Affichage à l'écran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Thème Office</vt:lpstr>
      <vt:lpstr>LA PLONGÉE SOUS-MARINE VECTEUR D’INTÉGRATION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PLONGÉE, LA JOIE, LA BEAUTÉ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PLONGEE SOUS-MARINE VECTEUR D’INTEGRATION</dc:title>
  <dc:creator>VERONIQUE</dc:creator>
  <cp:lastModifiedBy>ionel moreau-serez</cp:lastModifiedBy>
  <cp:revision>68</cp:revision>
  <dcterms:created xsi:type="dcterms:W3CDTF">2017-02-15T16:43:56Z</dcterms:created>
  <dcterms:modified xsi:type="dcterms:W3CDTF">2017-03-15T19:09:05Z</dcterms:modified>
</cp:coreProperties>
</file>