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65" r:id="rId3"/>
    <p:sldId id="384" r:id="rId4"/>
    <p:sldId id="376" r:id="rId5"/>
    <p:sldId id="377" r:id="rId6"/>
    <p:sldId id="378" r:id="rId7"/>
    <p:sldId id="373" r:id="rId8"/>
    <p:sldId id="381" r:id="rId9"/>
    <p:sldId id="367" r:id="rId10"/>
    <p:sldId id="390" r:id="rId11"/>
    <p:sldId id="391"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408" r:id="rId26"/>
    <p:sldId id="334" r:id="rId27"/>
    <p:sldId id="335" r:id="rId28"/>
    <p:sldId id="336" r:id="rId29"/>
    <p:sldId id="349" r:id="rId30"/>
    <p:sldId id="351" r:id="rId31"/>
    <p:sldId id="354" r:id="rId32"/>
    <p:sldId id="353" r:id="rId33"/>
    <p:sldId id="387" r:id="rId34"/>
    <p:sldId id="389" r:id="rId35"/>
    <p:sldId id="404"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5" r:id="rId49"/>
    <p:sldId id="406" r:id="rId50"/>
    <p:sldId id="388"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FADE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57" autoAdjust="0"/>
  </p:normalViewPr>
  <p:slideViewPr>
    <p:cSldViewPr showGuides="1">
      <p:cViewPr varScale="1">
        <p:scale>
          <a:sx n="69" d="100"/>
          <a:sy n="69" d="100"/>
        </p:scale>
        <p:origin x="-1560" y="-102"/>
      </p:cViewPr>
      <p:guideLst>
        <p:guide orient="horz" pos="4319"/>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B9EF1-98E2-4199-A8AA-9C931C47D658}" type="datetimeFigureOut">
              <a:rPr lang="fr-FR" smtClean="0"/>
              <a:t>14/03/2017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E42A9-9E1B-4A92-AD71-0CCCB42B64FC}" type="slidenum">
              <a:rPr lang="fr-FR" smtClean="0"/>
              <a:t>‹N°›</a:t>
            </a:fld>
            <a:endParaRPr lang="fr-FR"/>
          </a:p>
        </p:txBody>
      </p:sp>
    </p:spTree>
    <p:extLst>
      <p:ext uri="{BB962C8B-B14F-4D97-AF65-F5344CB8AC3E}">
        <p14:creationId xmlns:p14="http://schemas.microsoft.com/office/powerpoint/2010/main" val="166199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1228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5AC5CFFA-A8FB-4A37-BB16-1C8263578EE8}" type="slidenum">
              <a:rPr lang="fr-FR" altLang="fr-FR" sz="1200"/>
              <a:pPr defTabSz="1087438" fontAlgn="base">
                <a:spcBef>
                  <a:spcPct val="0"/>
                </a:spcBef>
                <a:spcAft>
                  <a:spcPct val="0"/>
                </a:spcAft>
              </a:pPr>
              <a:t>1</a:t>
            </a:fld>
            <a:endParaRPr lang="fr-FR" alt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Cette EE consiste en 1 test sur tapis avec des paliers de 1min et des incréments alternatifs de pente et de vitesse.</a:t>
            </a:r>
          </a:p>
          <a:p>
            <a:pPr>
              <a:spcBef>
                <a:spcPct val="0"/>
              </a:spcBef>
            </a:pPr>
            <a:r>
              <a:rPr lang="fr-FR" altLang="fr-FR" smtClean="0"/>
              <a:t>Durant cette EE sont mesurés…</a:t>
            </a:r>
          </a:p>
        </p:txBody>
      </p:sp>
      <p:sp>
        <p:nvSpPr>
          <p:cNvPr id="1894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23680305-B956-4824-93AE-DA625F057111}" type="slidenum">
              <a:rPr lang="fr-FR" altLang="fr-FR" sz="1200"/>
              <a:pPr defTabSz="1087438" fontAlgn="base">
                <a:spcBef>
                  <a:spcPct val="0"/>
                </a:spcBef>
                <a:spcAft>
                  <a:spcPct val="0"/>
                </a:spcAft>
              </a:pPr>
              <a:t>18</a:t>
            </a:fld>
            <a:endParaRPr lang="fr-FR" alt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Ces résultats retrouvés par de nombreux auteurs dont l’équipe de Fernhall, sont le reflet d’une capacité CV diminuée et seraient selon ses auteurs en lien avec…</a:t>
            </a:r>
          </a:p>
        </p:txBody>
      </p:sp>
      <p:sp>
        <p:nvSpPr>
          <p:cNvPr id="190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12DED2F7-9B33-48D6-BBCF-96B1E7782A1F}" type="slidenum">
              <a:rPr lang="fr-FR" altLang="fr-FR" sz="1200"/>
              <a:pPr defTabSz="1087438" fontAlgn="base">
                <a:spcBef>
                  <a:spcPct val="0"/>
                </a:spcBef>
                <a:spcAft>
                  <a:spcPct val="0"/>
                </a:spcAft>
              </a:pPr>
              <a:t>19</a:t>
            </a:fld>
            <a:endParaRPr lang="fr-FR" alt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err="1" smtClean="0"/>
              <a:t>Fernhall</a:t>
            </a:r>
            <a:r>
              <a:rPr lang="fr-FR" altLang="fr-FR" dirty="0" smtClean="0"/>
              <a:t> et coll. ont retrouvé le même résultat et expliquent que cette réponse émoussée des catécholamines seraient due à une stimulation sympathique insuffisante. Cette cinétique hormonale inadaptée engendrerait une diminution de la mise en jeu…</a:t>
            </a:r>
          </a:p>
          <a:p>
            <a:pPr>
              <a:spcBef>
                <a:spcPct val="0"/>
              </a:spcBef>
            </a:pPr>
            <a:r>
              <a:rPr lang="fr-FR" altLang="fr-FR" dirty="0" smtClean="0"/>
              <a:t>Diminution lipolyse et glycogénolyse</a:t>
            </a:r>
          </a:p>
        </p:txBody>
      </p:sp>
      <p:sp>
        <p:nvSpPr>
          <p:cNvPr id="191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C8E61C73-0194-4755-AD3D-0AC3AD70375D}" type="slidenum">
              <a:rPr lang="fr-FR" altLang="fr-FR" sz="1200"/>
              <a:pPr defTabSz="1087438" fontAlgn="base">
                <a:spcBef>
                  <a:spcPct val="0"/>
                </a:spcBef>
                <a:spcAft>
                  <a:spcPct val="0"/>
                </a:spcAft>
              </a:pPr>
              <a:t>20</a:t>
            </a:fld>
            <a:endParaRPr lang="fr-FR" alt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ce résultat avait été déjà retrouvé précédemment et il avait été proposé que cette moindre augmentation du cortisol pourrait être due à 1 exo insuffisant en durée et en intensité dans le groupe des T21. Cette </a:t>
            </a:r>
            <a:r>
              <a:rPr lang="fr-FR" altLang="fr-FR" dirty="0" err="1" smtClean="0"/>
              <a:t>cortisolémie</a:t>
            </a:r>
            <a:r>
              <a:rPr lang="fr-FR" altLang="fr-FR" dirty="0" smtClean="0"/>
              <a:t> plus basse serait responsable d’une diminution de la mobilisation et de l’utilisation des lipides.</a:t>
            </a:r>
          </a:p>
        </p:txBody>
      </p:sp>
      <p:sp>
        <p:nvSpPr>
          <p:cNvPr id="192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561B42B1-C6CF-4223-8411-3EF9E02C2A50}" type="slidenum">
              <a:rPr lang="fr-FR" altLang="fr-FR" sz="1200"/>
              <a:pPr defTabSz="1087438" fontAlgn="base">
                <a:spcBef>
                  <a:spcPct val="0"/>
                </a:spcBef>
                <a:spcAft>
                  <a:spcPct val="0"/>
                </a:spcAft>
              </a:pPr>
              <a:t>21</a:t>
            </a:fld>
            <a:endParaRPr lang="fr-FR" alt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Pour vérifier que les adaptation hormonales qui normalement ont lieu lors d’effort longs suivent des cinétiques classiques, nous avons proposé une EE sous-max longue, qui devait conduire à l’apparition d’une fatigue.</a:t>
            </a:r>
          </a:p>
        </p:txBody>
      </p:sp>
      <p:sp>
        <p:nvSpPr>
          <p:cNvPr id="1935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D3937348-DC5E-462A-B935-D0B48A1E0A94}" type="slidenum">
              <a:rPr lang="fr-FR" altLang="fr-FR" sz="1200"/>
              <a:pPr defTabSz="1087438" fontAlgn="base">
                <a:spcBef>
                  <a:spcPct val="0"/>
                </a:spcBef>
                <a:spcAft>
                  <a:spcPct val="0"/>
                </a:spcAft>
              </a:pPr>
              <a:t>22</a:t>
            </a:fld>
            <a:endParaRPr lang="fr-FR" alt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L’EE sous-max est organisée en 3 paliers: 2 paliers de 8min à 30 et 50% du VO2pic, et un 3</a:t>
            </a:r>
            <a:r>
              <a:rPr lang="fr-FR" altLang="fr-FR" baseline="30000" smtClean="0"/>
              <a:t>ième</a:t>
            </a:r>
            <a:r>
              <a:rPr lang="fr-FR" altLang="fr-FR" smtClean="0"/>
              <a:t> palier à 70% du VO2pic durant jusqu’à l’arrêt induit par l’apparition de la fatigue.</a:t>
            </a:r>
          </a:p>
          <a:p>
            <a:pPr>
              <a:spcBef>
                <a:spcPct val="0"/>
              </a:spcBef>
            </a:pPr>
            <a:r>
              <a:rPr lang="fr-FR" altLang="fr-FR" smtClean="0"/>
              <a:t>Des prélèvements sanguins étaient fait comme lors de l’EE max: avant, à la fin de l’EE et lors de la récup.</a:t>
            </a:r>
          </a:p>
        </p:txBody>
      </p:sp>
      <p:sp>
        <p:nvSpPr>
          <p:cNvPr id="194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F1E086E7-C89E-4525-A958-A77BD4CC5C04}" type="slidenum">
              <a:rPr lang="fr-FR" altLang="fr-FR" sz="1200"/>
              <a:pPr defTabSz="1087438" fontAlgn="base">
                <a:spcBef>
                  <a:spcPct val="0"/>
                </a:spcBef>
                <a:spcAft>
                  <a:spcPct val="0"/>
                </a:spcAft>
              </a:pPr>
              <a:t>23</a:t>
            </a:fld>
            <a:endParaRPr lang="fr-FR" alt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Cette capacité d’exercice diminuée a déjà été observée par plusieurs auteurs. Elle a d’abord été expliquée par </a:t>
            </a:r>
            <a:r>
              <a:rPr lang="fr-FR" altLang="fr-FR" dirty="0" err="1" smtClean="0"/>
              <a:t>Fernhall</a:t>
            </a:r>
            <a:r>
              <a:rPr lang="fr-FR" altLang="fr-FR" dirty="0" smtClean="0"/>
              <a:t> et </a:t>
            </a:r>
            <a:r>
              <a:rPr lang="fr-FR" altLang="fr-FR" dirty="0" err="1" smtClean="0"/>
              <a:t>coll</a:t>
            </a:r>
            <a:r>
              <a:rPr lang="fr-FR" altLang="fr-FR" dirty="0" smtClean="0"/>
              <a:t> par une cinétique inadaptée des catécholamines lors de l’effort, ne permettant pas une adaptation cardiaque et une mobilisation des substrats énergétiques suffisante. Mais d’autres explications ont également été proposées. Pour Flore et coll. Il y aurait une diminution…</a:t>
            </a:r>
          </a:p>
        </p:txBody>
      </p:sp>
      <p:sp>
        <p:nvSpPr>
          <p:cNvPr id="195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9C418332-ED0B-498F-AE2A-2EBB7A595B5C}" type="slidenum">
              <a:rPr lang="fr-FR" altLang="fr-FR" sz="1200"/>
              <a:pPr defTabSz="1087438" fontAlgn="base">
                <a:spcBef>
                  <a:spcPct val="0"/>
                </a:spcBef>
                <a:spcAft>
                  <a:spcPct val="0"/>
                </a:spcAft>
              </a:pPr>
              <a:t>24</a:t>
            </a:fld>
            <a:endParaRPr lang="fr-FR" alt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Ce résultat qui confirme l’observation précédente avait également déjà été observé par notre équipe à Grenoble, qui avaient proposé que cette moindre augmentation du cortisol et des catécholamines pourrait être due à 1 effort insuffisant en durée et en intensité ainsi qu’à une dysfonction de l’axe </a:t>
            </a:r>
            <a:r>
              <a:rPr lang="fr-FR" altLang="fr-FR" dirty="0" err="1" smtClean="0"/>
              <a:t>corticotrope</a:t>
            </a:r>
            <a:r>
              <a:rPr lang="fr-FR" altLang="fr-FR" dirty="0" smtClean="0"/>
              <a:t> et à une activité sympathique émoussée. Cette cinétique hormonale inadaptée serait donc responsable d’une diminution de la mobilisation des substrats énergétiques ainsi que d’une moindre adaptation cardiaque.</a:t>
            </a:r>
          </a:p>
          <a:p>
            <a:pPr>
              <a:spcBef>
                <a:spcPct val="0"/>
              </a:spcBef>
            </a:pPr>
            <a:endParaRPr lang="fr-FR" altLang="fr-FR" dirty="0" smtClean="0"/>
          </a:p>
        </p:txBody>
      </p:sp>
      <p:sp>
        <p:nvSpPr>
          <p:cNvPr id="1966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6CFC38C2-4B4D-487B-AB87-E509DC08E7FC}" type="slidenum">
              <a:rPr lang="fr-FR" altLang="fr-FR" sz="1200"/>
              <a:pPr defTabSz="1087438" fontAlgn="base">
                <a:spcBef>
                  <a:spcPct val="0"/>
                </a:spcBef>
                <a:spcAft>
                  <a:spcPct val="0"/>
                </a:spcAft>
              </a:pPr>
              <a:t>26</a:t>
            </a:fld>
            <a:endParaRPr lang="fr-FR" alt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Ce que l’on peut retenir de ces tests d’effort</a:t>
            </a:r>
          </a:p>
        </p:txBody>
      </p:sp>
      <p:sp>
        <p:nvSpPr>
          <p:cNvPr id="1976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7B8EE2F0-F309-4665-AFA8-28EC88AF7C16}" type="slidenum">
              <a:rPr lang="fr-FR" altLang="fr-FR" sz="1200"/>
              <a:pPr defTabSz="1087438" fontAlgn="base">
                <a:spcBef>
                  <a:spcPct val="0"/>
                </a:spcBef>
                <a:spcAft>
                  <a:spcPct val="0"/>
                </a:spcAft>
              </a:pPr>
              <a:t>27</a:t>
            </a:fld>
            <a:endParaRPr lang="fr-FR" alt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Il nous a donc semblé pertinent d’aller explorer encore plus précisément cette dysautonomie en utilisant des tests de stimulation spécifiques du SNA dans un premier temps, et de les associer aux adaptations hormonales car cela n’a pas encore été proposé par ailleurs. </a:t>
            </a:r>
          </a:p>
        </p:txBody>
      </p:sp>
      <p:sp>
        <p:nvSpPr>
          <p:cNvPr id="198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24F24091-A933-43EB-9334-AA23EEF7A9DF}" type="slidenum">
              <a:rPr lang="fr-FR" altLang="fr-FR" sz="1200"/>
              <a:pPr defTabSz="1087438" fontAlgn="base">
                <a:spcBef>
                  <a:spcPct val="0"/>
                </a:spcBef>
                <a:spcAft>
                  <a:spcPct val="0"/>
                </a:spcAft>
              </a:pPr>
              <a:t>28</a:t>
            </a:fld>
            <a:endParaRPr lang="fr-FR"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51E42A9-9E1B-4A92-AD71-0CCCB42B64FC}" type="slidenum">
              <a:rPr lang="fr-FR" smtClean="0"/>
              <a:t>8</a:t>
            </a:fld>
            <a:endParaRPr lang="fr-FR"/>
          </a:p>
        </p:txBody>
      </p:sp>
    </p:spTree>
    <p:extLst>
      <p:ext uri="{BB962C8B-B14F-4D97-AF65-F5344CB8AC3E}">
        <p14:creationId xmlns:p14="http://schemas.microsoft.com/office/powerpoint/2010/main" val="150429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latin typeface="Comic Sans MS" pitchFamily="66" charset="0"/>
                <a:sym typeface="Wingdings" pitchFamily="2" charset="2"/>
              </a:rPr>
              <a:t>En conclusion ces diverses altérations pourraient expliquer la capacité d’effort limitée des trisomiques 21 car elles ne permettraient pas une adaptation cardiaque et une mobilisation des substrats énergétiques suffisante.</a:t>
            </a:r>
            <a:endParaRPr lang="fr-FR" altLang="fr-FR" smtClean="0"/>
          </a:p>
        </p:txBody>
      </p:sp>
      <p:sp>
        <p:nvSpPr>
          <p:cNvPr id="2109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5AA74C58-7488-49BB-A41D-BBE940E76EC8}" type="slidenum">
              <a:rPr lang="fr-FR" altLang="fr-FR" sz="1200"/>
              <a:pPr defTabSz="1087438" fontAlgn="base">
                <a:spcBef>
                  <a:spcPct val="0"/>
                </a:spcBef>
                <a:spcAft>
                  <a:spcPct val="0"/>
                </a:spcAft>
              </a:pPr>
              <a:t>29</a:t>
            </a:fld>
            <a:endParaRPr lang="fr-FR" alt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Pour conclure ce travail nous pouvons dire que la VFC est un outil adapté afin de mettre en avant la présence de dysautonomies. En effet lors de dysautonomies transitoires retrouvées lors de l’exposition à l’hypoxie ou lors de l’entraînement nous avons pu observer… Lors de dysautonomies chroniques retrouvées dans la FM et dans la T21 nous avons observé une limitation à l’effort ainsi qu’une diminution des activités SNS et SNP chez les FM avec un effet bénéfique du réentraînement sur les modulations autonomiques. Chez les Tq21 nous avons observé une diminution de l’activité du SNS ainsi que des cinétiques hormonales inadaptées pouvant expliquer leur limitation à l’effort.</a:t>
            </a:r>
          </a:p>
          <a:p>
            <a:pPr>
              <a:spcBef>
                <a:spcPct val="0"/>
              </a:spcBef>
            </a:pPr>
            <a:endParaRPr lang="fr-FR" altLang="fr-FR" smtClean="0"/>
          </a:p>
        </p:txBody>
      </p:sp>
      <p:sp>
        <p:nvSpPr>
          <p:cNvPr id="2129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7A9E22C9-8C87-4D59-BE53-36C6BB146093}" type="slidenum">
              <a:rPr lang="fr-FR" altLang="fr-FR" sz="1200"/>
              <a:pPr defTabSz="1087438" fontAlgn="base">
                <a:spcBef>
                  <a:spcPct val="0"/>
                </a:spcBef>
                <a:spcAft>
                  <a:spcPct val="0"/>
                </a:spcAft>
              </a:pPr>
              <a:t>30</a:t>
            </a:fld>
            <a:endParaRPr lang="fr-FR" alt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Je tiens à remercier l’ensemble des personnes ayant contribués à ce travail et qui ont permis l’aboutissement de ma thèse.</a:t>
            </a:r>
          </a:p>
        </p:txBody>
      </p:sp>
      <p:sp>
        <p:nvSpPr>
          <p:cNvPr id="215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814EFE13-8D4B-452E-B933-2D0822775F03}" type="slidenum">
              <a:rPr lang="fr-FR" altLang="fr-FR" sz="1200"/>
              <a:pPr defTabSz="1087438" fontAlgn="base">
                <a:spcBef>
                  <a:spcPct val="0"/>
                </a:spcBef>
                <a:spcAft>
                  <a:spcPct val="0"/>
                </a:spcAft>
              </a:pPr>
              <a:t>32</a:t>
            </a:fld>
            <a:endParaRPr lang="fr-FR" alt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La dysautonomie correspond à une anomalie de fonctionnement du SNA, lequel système repose sur 2 activités essentielles, celle du SNS et celle du SNP.</a:t>
            </a:r>
          </a:p>
          <a:p>
            <a:pPr>
              <a:spcBef>
                <a:spcPct val="0"/>
              </a:spcBef>
            </a:pPr>
            <a:r>
              <a:rPr lang="fr-FR" altLang="fr-FR" smtClean="0"/>
              <a:t>Entre ces 2 branches il existe normalement un équilibre, qui permet le contrôle des différentes fonctions de l’organisme et organes.</a:t>
            </a:r>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654378E8-874E-4D27-BA26-53AD9560DC39}" type="slidenum">
              <a:rPr lang="fr-FR" altLang="fr-FR" sz="1200"/>
              <a:pPr defTabSz="1087438" fontAlgn="base">
                <a:spcBef>
                  <a:spcPct val="0"/>
                </a:spcBef>
                <a:spcAft>
                  <a:spcPct val="0"/>
                </a:spcAft>
              </a:pPr>
              <a:t>36</a:t>
            </a:fld>
            <a:endParaRPr lang="fr-FR" alt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Nous avons donc retenu 3 tests</a:t>
            </a:r>
          </a:p>
          <a:p>
            <a:pPr>
              <a:spcBef>
                <a:spcPct val="0"/>
              </a:spcBef>
            </a:pPr>
            <a:r>
              <a:rPr lang="fr-FR" altLang="fr-FR" smtClean="0"/>
              <a:t>Dynamomètre</a:t>
            </a:r>
          </a:p>
        </p:txBody>
      </p:sp>
      <p:sp>
        <p:nvSpPr>
          <p:cNvPr id="1996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EACFF3A6-299A-4F01-9DB2-D626192C40C0}" type="slidenum">
              <a:rPr lang="fr-FR" altLang="fr-FR" sz="1200"/>
              <a:pPr defTabSz="1087438" fontAlgn="base">
                <a:spcBef>
                  <a:spcPct val="0"/>
                </a:spcBef>
                <a:spcAft>
                  <a:spcPct val="0"/>
                </a:spcAft>
              </a:pPr>
              <a:t>38</a:t>
            </a:fld>
            <a:endParaRPr lang="fr-FR" altLang="fr-F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Ce résultat a été retrouvé par Agiovlasitis et coll lors d’un tilt test. Dans leur étude la prédominance parasympathique des Tq21 ne semble pas se refléter sur les valeurs de FC sans que la cause ne soit clairement identifiée.</a:t>
            </a:r>
          </a:p>
          <a:p>
            <a:pPr>
              <a:spcBef>
                <a:spcPct val="0"/>
              </a:spcBef>
            </a:pPr>
            <a:endParaRPr lang="fr-FR" altLang="fr-FR" smtClean="0"/>
          </a:p>
        </p:txBody>
      </p:sp>
      <p:sp>
        <p:nvSpPr>
          <p:cNvPr id="2007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F4D21B2F-ADCC-45A4-B084-E7DE5E4AFC2A}" type="slidenum">
              <a:rPr lang="fr-FR" altLang="fr-FR" sz="1200"/>
              <a:pPr defTabSz="1087438" fontAlgn="base">
                <a:spcBef>
                  <a:spcPct val="0"/>
                </a:spcBef>
                <a:spcAft>
                  <a:spcPct val="0"/>
                </a:spcAft>
              </a:pPr>
              <a:t>39</a:t>
            </a:fld>
            <a:endParaRPr lang="fr-FR" altLang="fr-F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Selon plusieurs auteurs cette PA émoussée serait due à une levée du frein vagal ainsi qu’à une activation sympathique diminuées.</a:t>
            </a:r>
          </a:p>
        </p:txBody>
      </p:sp>
      <p:sp>
        <p:nvSpPr>
          <p:cNvPr id="201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30F0B952-3484-4166-B2A3-4F7C2AC5B585}" type="slidenum">
              <a:rPr lang="fr-FR" altLang="fr-FR" sz="1200"/>
              <a:pPr defTabSz="1087438" fontAlgn="base">
                <a:spcBef>
                  <a:spcPct val="0"/>
                </a:spcBef>
                <a:spcAft>
                  <a:spcPct val="0"/>
                </a:spcAft>
              </a:pPr>
              <a:t>40</a:t>
            </a:fld>
            <a:endParaRPr lang="fr-FR" altLang="fr-F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L’activité sympathique vasculaire n’avait encore jamais été contrôlée lors d’un test de métaboréflexe chez des Tq21. Cependant Agiovlasitis et coll. ont retrouvé le même résultat lors d’un tilt test et l’expliquent par une plus faible adaptation de la sensibilité baroréflexe. Ce résultat est donc cohérent avec les plus faibles PA rapportées précédemment.</a:t>
            </a:r>
          </a:p>
        </p:txBody>
      </p:sp>
      <p:sp>
        <p:nvSpPr>
          <p:cNvPr id="2027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4268C4FA-CCA7-4A25-8353-C09C16FF1366}" type="slidenum">
              <a:rPr lang="fr-FR" altLang="fr-FR" sz="1200"/>
              <a:pPr defTabSz="1087438" fontAlgn="base">
                <a:spcBef>
                  <a:spcPct val="0"/>
                </a:spcBef>
                <a:spcAft>
                  <a:spcPct val="0"/>
                </a:spcAft>
              </a:pPr>
              <a:t>41</a:t>
            </a:fld>
            <a:endParaRPr lang="fr-FR" altLang="fr-F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fr-FR" altLang="fr-FR" smtClean="0">
                <a:sym typeface="Wingdings" pitchFamily="2" charset="2"/>
              </a:rPr>
              <a:t>Selon Fernhall et coll ce résultat serait en lien avec une activité sympathique vasculaire majorée chez les Tq21 lors de ce test et pourrait témoigner d’une altération de la sensibilité baroréflexe. Ce résultat est d’ailleurs renforcé par l’observation faite sur l’indice de SBR alpha LF</a:t>
            </a:r>
          </a:p>
          <a:p>
            <a:pPr marL="0" lvl="1">
              <a:spcBef>
                <a:spcPct val="0"/>
              </a:spcBef>
            </a:pPr>
            <a:endParaRPr lang="fr-FR" altLang="fr-FR" sz="3200" smtClean="0">
              <a:solidFill>
                <a:srgbClr val="00B050"/>
              </a:solidFill>
              <a:latin typeface="Comic Sans MS" pitchFamily="66" charset="0"/>
              <a:sym typeface="Wingdings" pitchFamily="2" charset="2"/>
            </a:endParaRPr>
          </a:p>
          <a:p>
            <a:pPr>
              <a:spcBef>
                <a:spcPct val="0"/>
              </a:spcBef>
            </a:pPr>
            <a:endParaRPr lang="fr-FR" altLang="fr-FR" smtClean="0"/>
          </a:p>
        </p:txBody>
      </p:sp>
      <p:sp>
        <p:nvSpPr>
          <p:cNvPr id="2037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70DB36EA-3C2A-4E75-B107-A14A04DAA19C}" type="slidenum">
              <a:rPr lang="fr-FR" altLang="fr-FR" sz="1200"/>
              <a:pPr defTabSz="1087438" fontAlgn="base">
                <a:spcBef>
                  <a:spcPct val="0"/>
                </a:spcBef>
                <a:spcAft>
                  <a:spcPct val="0"/>
                </a:spcAft>
              </a:pPr>
              <a:t>42</a:t>
            </a:fld>
            <a:endParaRPr lang="fr-FR" altLang="fr-F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fr-FR" altLang="fr-FR" smtClean="0">
                <a:solidFill>
                  <a:srgbClr val="000000"/>
                </a:solidFill>
                <a:sym typeface="Wingdings" pitchFamily="2" charset="2"/>
              </a:rPr>
              <a:t>Pour Heffernan et coll cette diminution de la SBR serait due au vieillissement prématuré des Tq21 et elle pourrait être une explication de l’incompétence chronotrope retrouvée à l’exo max. De plus, ce résultat confirme l’altération du baroréflexe supposée précédemment.</a:t>
            </a:r>
          </a:p>
          <a:p>
            <a:pPr>
              <a:spcBef>
                <a:spcPct val="0"/>
              </a:spcBef>
            </a:pPr>
            <a:endParaRPr lang="fr-FR" altLang="fr-FR" smtClean="0"/>
          </a:p>
        </p:txBody>
      </p:sp>
      <p:sp>
        <p:nvSpPr>
          <p:cNvPr id="2048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EC98FB60-9300-4F4B-A2CA-8F0D20B88922}" type="slidenum">
              <a:rPr lang="fr-FR" altLang="fr-FR" sz="1200"/>
              <a:pPr defTabSz="1087438" fontAlgn="base">
                <a:spcBef>
                  <a:spcPct val="0"/>
                </a:spcBef>
                <a:spcAft>
                  <a:spcPct val="0"/>
                </a:spcAft>
              </a:pPr>
              <a:t>43</a:t>
            </a:fld>
            <a:endParaRPr lang="fr-FR" alt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Nous avons étudié</a:t>
            </a:r>
          </a:p>
        </p:txBody>
      </p:sp>
      <p:sp>
        <p:nvSpPr>
          <p:cNvPr id="182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7BED64B7-5DE8-4BCC-AA8D-A91814948CD2}" type="slidenum">
              <a:rPr lang="fr-FR" altLang="fr-FR" sz="1200"/>
              <a:pPr defTabSz="1087438" fontAlgn="base">
                <a:spcBef>
                  <a:spcPct val="0"/>
                </a:spcBef>
                <a:spcAft>
                  <a:spcPct val="0"/>
                </a:spcAft>
              </a:pPr>
              <a:t>10</a:t>
            </a:fld>
            <a:endParaRPr lang="fr-FR" altLang="fr-F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Agiovlasitis et coll ont précédemment observé une moindre augmentation des LF chez les Tq21 lors d’un tilt test. Ces auteurs expliquent ce résultat par une activité sympathique émoussée chez les Tq21.</a:t>
            </a:r>
          </a:p>
          <a:p>
            <a:pPr>
              <a:spcBef>
                <a:spcPct val="0"/>
              </a:spcBef>
            </a:pPr>
            <a:r>
              <a:rPr lang="fr-FR" altLang="fr-FR" smtClean="0"/>
              <a:t>Cette activité S peut de plus être explorée par les adaptations hormonales qui ont lieu durant ces tests</a:t>
            </a:r>
          </a:p>
        </p:txBody>
      </p:sp>
      <p:sp>
        <p:nvSpPr>
          <p:cNvPr id="2058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8A6E729F-3BA9-40BB-AE8F-CF8F5084141D}" type="slidenum">
              <a:rPr lang="fr-FR" altLang="fr-FR" sz="1200"/>
              <a:pPr defTabSz="1087438" fontAlgn="base">
                <a:spcBef>
                  <a:spcPct val="0"/>
                </a:spcBef>
                <a:spcAft>
                  <a:spcPct val="0"/>
                </a:spcAft>
              </a:pPr>
              <a:t>44</a:t>
            </a:fld>
            <a:endParaRPr lang="fr-FR" altLang="fr-F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Les cinétiques hormonales n’ont encore jamais été étudiées à ce jour chez des Tq21 lors de tests de stimulation spécifiques du SNA. Cependant ces résultats pourraient être expliqués par la présence d’un stress majeur, que l’on peut associer soit à la stimulation directe par le test comme par exemple le stress thermique, ou le stress de redressement, mais pourrait être lié chez les T21 à une composante d’anxiété et de stress psychologique.</a:t>
            </a:r>
          </a:p>
        </p:txBody>
      </p:sp>
      <p:sp>
        <p:nvSpPr>
          <p:cNvPr id="206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5EE60FAB-F352-41ED-8721-E508E45BE08C}" type="slidenum">
              <a:rPr lang="fr-FR" altLang="fr-FR" sz="1200"/>
              <a:pPr defTabSz="1087438" fontAlgn="base">
                <a:spcBef>
                  <a:spcPct val="0"/>
                </a:spcBef>
                <a:spcAft>
                  <a:spcPct val="0"/>
                </a:spcAft>
              </a:pPr>
              <a:t>45</a:t>
            </a:fld>
            <a:endParaRPr lang="fr-FR" altLang="fr-F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smtClean="0"/>
              <a:t>Ces résultats pourraient être expliqués par un contrôle…</a:t>
            </a:r>
          </a:p>
          <a:p>
            <a:pPr>
              <a:spcBef>
                <a:spcPct val="0"/>
              </a:spcBef>
            </a:pPr>
            <a:r>
              <a:rPr lang="fr-FR" altLang="fr-FR" smtClean="0"/>
              <a:t>Les cinétiques hormonales seraient quant à elles inadaptées sous l’effet du stress</a:t>
            </a:r>
          </a:p>
        </p:txBody>
      </p:sp>
      <p:sp>
        <p:nvSpPr>
          <p:cNvPr id="2078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54966011-72C1-4925-BF41-996CA521347E}" type="slidenum">
              <a:rPr lang="fr-FR" altLang="fr-FR" sz="1200"/>
              <a:pPr defTabSz="1087438" fontAlgn="base">
                <a:spcBef>
                  <a:spcPct val="0"/>
                </a:spcBef>
                <a:spcAft>
                  <a:spcPct val="0"/>
                </a:spcAft>
              </a:pPr>
              <a:t>46</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11 T21 appariés en âge à 11 CONT ont été retenus. Comme cela est bien décrit dans la littérature, le </a:t>
            </a:r>
            <a:r>
              <a:rPr lang="fr-FR" altLang="fr-FR" dirty="0" err="1" smtClean="0"/>
              <a:t>gpe</a:t>
            </a:r>
            <a:r>
              <a:rPr lang="fr-FR" altLang="fr-FR" dirty="0" smtClean="0"/>
              <a:t> des T21 montre une taille inférieure à celle des CONT. De plus, des valeurs de PAS significativement plus basses sont observées. Cette caractéristique de la valeur tensionnelle plus basse est importante car selon </a:t>
            </a:r>
            <a:r>
              <a:rPr lang="fr-FR" altLang="fr-FR" dirty="0" err="1" smtClean="0"/>
              <a:t>Baynard</a:t>
            </a:r>
            <a:r>
              <a:rPr lang="fr-FR" altLang="fr-FR" dirty="0" smtClean="0"/>
              <a:t> et coll. elle est très spécifique de cette population.</a:t>
            </a:r>
          </a:p>
        </p:txBody>
      </p:sp>
      <p:sp>
        <p:nvSpPr>
          <p:cNvPr id="183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395BB55F-36A4-4E8C-9CBD-D3EC743D6037}" type="slidenum">
              <a:rPr lang="fr-FR" altLang="fr-FR" sz="1200"/>
              <a:pPr defTabSz="1087438" fontAlgn="base">
                <a:spcBef>
                  <a:spcPct val="0"/>
                </a:spcBef>
                <a:spcAft>
                  <a:spcPct val="0"/>
                </a:spcAft>
              </a:pPr>
              <a:t>12</a:t>
            </a:fld>
            <a:endParaRPr lang="fr-FR" alt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De plus, nous avons étudié le profil hormonal et les marqueurs de l’inflammation au repos. Des </a:t>
            </a:r>
            <a:r>
              <a:rPr lang="fr-FR" altLang="fr-FR" dirty="0" err="1" smtClean="0"/>
              <a:t>diff</a:t>
            </a:r>
            <a:r>
              <a:rPr lang="fr-FR" altLang="fr-FR" dirty="0" smtClean="0"/>
              <a:t> </a:t>
            </a:r>
            <a:r>
              <a:rPr lang="fr-FR" altLang="fr-FR" dirty="0" err="1" smtClean="0"/>
              <a:t>signi</a:t>
            </a:r>
            <a:r>
              <a:rPr lang="fr-FR" altLang="fr-FR" dirty="0" smtClean="0"/>
              <a:t> sont observées sur la </a:t>
            </a:r>
            <a:r>
              <a:rPr lang="fr-FR" altLang="fr-FR" dirty="0" err="1" smtClean="0"/>
              <a:t>CRPus</a:t>
            </a:r>
            <a:r>
              <a:rPr lang="fr-FR" altLang="fr-FR" dirty="0" smtClean="0"/>
              <a:t> et la </a:t>
            </a:r>
            <a:r>
              <a:rPr lang="fr-FR" altLang="fr-FR" dirty="0" err="1" smtClean="0"/>
              <a:t>leptinémie</a:t>
            </a:r>
            <a:r>
              <a:rPr lang="fr-FR" altLang="fr-FR" dirty="0" smtClean="0"/>
              <a:t>, toujours plus élevée chez les T21. Dans le même sens Il6 et insuline tendent aussi à être plus élevées chez les T21, puisque presque 2x supérieures à celles des CONT.</a:t>
            </a:r>
          </a:p>
        </p:txBody>
      </p:sp>
      <p:sp>
        <p:nvSpPr>
          <p:cNvPr id="184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33A55470-75B0-4A1E-9578-0A70BE708A79}" type="slidenum">
              <a:rPr lang="fr-FR" altLang="fr-FR" sz="1200"/>
              <a:pPr defTabSz="1087438" fontAlgn="base">
                <a:spcBef>
                  <a:spcPct val="0"/>
                </a:spcBef>
                <a:spcAft>
                  <a:spcPct val="0"/>
                </a:spcAft>
              </a:pPr>
              <a:t>13</a:t>
            </a:fld>
            <a:endParaRPr lang="fr-FR"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Augmentation des acides gras libres et diminution de la consommation du glucose par les muscles.</a:t>
            </a:r>
          </a:p>
        </p:txBody>
      </p:sp>
      <p:sp>
        <p:nvSpPr>
          <p:cNvPr id="185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D94CD803-10C8-4FCA-A334-FCC0C24DB05E}" type="slidenum">
              <a:rPr lang="fr-FR" altLang="fr-FR" sz="1200"/>
              <a:pPr defTabSz="1087438" fontAlgn="base">
                <a:spcBef>
                  <a:spcPct val="0"/>
                </a:spcBef>
                <a:spcAft>
                  <a:spcPct val="0"/>
                </a:spcAft>
              </a:pPr>
              <a:t>14</a:t>
            </a:fld>
            <a:endParaRPr lang="fr-FR"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Diminution dépense énergétique au repos comme à l’exercice, la balance énergétique est alors déséquilibré en faveur d’un stockage de tissu adipeux.</a:t>
            </a:r>
          </a:p>
        </p:txBody>
      </p:sp>
      <p:sp>
        <p:nvSpPr>
          <p:cNvPr id="186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19369A48-91D7-4633-82AB-0707C318FAB9}" type="slidenum">
              <a:rPr lang="fr-FR" altLang="fr-FR" sz="1200"/>
              <a:pPr defTabSz="1087438" fontAlgn="base">
                <a:spcBef>
                  <a:spcPct val="0"/>
                </a:spcBef>
                <a:spcAft>
                  <a:spcPct val="0"/>
                </a:spcAft>
              </a:pPr>
              <a:t>15</a:t>
            </a:fld>
            <a:endParaRPr lang="fr-FR" alt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fr-FR" dirty="0" smtClean="0"/>
              <a:t>Pour </a:t>
            </a:r>
            <a:r>
              <a:rPr lang="en-US" altLang="fr-FR" dirty="0" err="1" smtClean="0"/>
              <a:t>rompre</a:t>
            </a:r>
            <a:r>
              <a:rPr lang="en-US" altLang="fr-FR" dirty="0" smtClean="0"/>
              <a:t> </a:t>
            </a:r>
            <a:r>
              <a:rPr lang="en-US" altLang="fr-FR" dirty="0" err="1" smtClean="0"/>
              <a:t>ce</a:t>
            </a:r>
            <a:r>
              <a:rPr lang="en-US" altLang="fr-FR" dirty="0" smtClean="0"/>
              <a:t> </a:t>
            </a:r>
            <a:r>
              <a:rPr lang="en-US" altLang="fr-FR" dirty="0" err="1" smtClean="0"/>
              <a:t>cercle</a:t>
            </a:r>
            <a:r>
              <a:rPr lang="en-US" altLang="fr-FR" dirty="0" smtClean="0"/>
              <a:t> </a:t>
            </a:r>
            <a:r>
              <a:rPr lang="en-US" altLang="fr-FR" dirty="0" err="1" smtClean="0"/>
              <a:t>vicieux</a:t>
            </a:r>
            <a:r>
              <a:rPr lang="en-US" altLang="fr-FR" dirty="0" smtClean="0"/>
              <a:t>, </a:t>
            </a:r>
            <a:r>
              <a:rPr lang="en-US" altLang="fr-FR" dirty="0" err="1" smtClean="0"/>
              <a:t>il</a:t>
            </a:r>
            <a:r>
              <a:rPr lang="en-US" altLang="fr-FR" dirty="0" smtClean="0"/>
              <a:t> a </a:t>
            </a:r>
            <a:r>
              <a:rPr lang="en-US" altLang="fr-FR" dirty="0" err="1" smtClean="0"/>
              <a:t>été</a:t>
            </a:r>
            <a:r>
              <a:rPr lang="en-US" altLang="fr-FR" dirty="0" smtClean="0"/>
              <a:t> </a:t>
            </a:r>
            <a:r>
              <a:rPr lang="en-US" altLang="fr-FR" dirty="0" err="1" smtClean="0"/>
              <a:t>proposé</a:t>
            </a:r>
            <a:r>
              <a:rPr lang="en-US" altLang="fr-FR" dirty="0" smtClean="0"/>
              <a:t> de </a:t>
            </a:r>
            <a:r>
              <a:rPr lang="en-US" altLang="fr-FR" dirty="0" err="1" smtClean="0"/>
              <a:t>suivre</a:t>
            </a:r>
            <a:r>
              <a:rPr lang="en-US" altLang="fr-FR" dirty="0" smtClean="0"/>
              <a:t> un </a:t>
            </a:r>
            <a:r>
              <a:rPr lang="en-US" altLang="fr-FR" dirty="0" err="1" smtClean="0"/>
              <a:t>entraînement</a:t>
            </a:r>
            <a:r>
              <a:rPr lang="en-US" altLang="fr-FR" dirty="0" smtClean="0"/>
              <a:t> physique </a:t>
            </a:r>
            <a:r>
              <a:rPr lang="en-US" altLang="fr-FR" dirty="0" err="1" smtClean="0"/>
              <a:t>régulier</a:t>
            </a:r>
            <a:r>
              <a:rPr lang="en-US" altLang="fr-FR" dirty="0" smtClean="0"/>
              <a:t>. Les </a:t>
            </a:r>
            <a:r>
              <a:rPr lang="en-US" altLang="fr-FR" dirty="0" err="1" smtClean="0"/>
              <a:t>effets</a:t>
            </a:r>
            <a:r>
              <a:rPr lang="en-US" altLang="fr-FR" dirty="0" smtClean="0"/>
              <a:t> </a:t>
            </a:r>
            <a:r>
              <a:rPr lang="en-US" altLang="fr-FR" dirty="0" err="1" smtClean="0"/>
              <a:t>bénéfiques</a:t>
            </a:r>
            <a:r>
              <a:rPr lang="en-US" altLang="fr-FR" dirty="0" smtClean="0"/>
              <a:t> de </a:t>
            </a:r>
            <a:r>
              <a:rPr lang="en-US" altLang="fr-FR" dirty="0" err="1" smtClean="0"/>
              <a:t>l’activité</a:t>
            </a:r>
            <a:r>
              <a:rPr lang="en-US" altLang="fr-FR" dirty="0" smtClean="0"/>
              <a:t> </a:t>
            </a:r>
            <a:r>
              <a:rPr lang="en-US" altLang="fr-FR" dirty="0" err="1" smtClean="0"/>
              <a:t>ont</a:t>
            </a:r>
            <a:r>
              <a:rPr lang="en-US" altLang="fr-FR" dirty="0" smtClean="0"/>
              <a:t> </a:t>
            </a:r>
            <a:r>
              <a:rPr lang="en-US" altLang="fr-FR" dirty="0" err="1" smtClean="0"/>
              <a:t>été</a:t>
            </a:r>
            <a:r>
              <a:rPr lang="en-US" altLang="fr-FR" dirty="0" smtClean="0"/>
              <a:t> </a:t>
            </a:r>
            <a:r>
              <a:rPr lang="en-US" altLang="fr-FR" dirty="0" err="1" smtClean="0"/>
              <a:t>évalués</a:t>
            </a:r>
            <a:r>
              <a:rPr lang="en-US" altLang="fr-FR" dirty="0" smtClean="0"/>
              <a:t> et </a:t>
            </a:r>
            <a:r>
              <a:rPr lang="en-US" altLang="fr-FR" dirty="0" err="1" smtClean="0"/>
              <a:t>montrent</a:t>
            </a:r>
            <a:r>
              <a:rPr lang="en-US" altLang="fr-FR" dirty="0" smtClean="0"/>
              <a:t>…</a:t>
            </a:r>
          </a:p>
          <a:p>
            <a:pPr>
              <a:spcBef>
                <a:spcPct val="0"/>
              </a:spcBef>
            </a:pPr>
            <a:r>
              <a:rPr lang="en-US" altLang="fr-FR" dirty="0" err="1" smtClean="0"/>
              <a:t>Donc</a:t>
            </a:r>
            <a:r>
              <a:rPr lang="en-US" altLang="fr-FR" dirty="0" smtClean="0"/>
              <a:t> </a:t>
            </a:r>
            <a:r>
              <a:rPr lang="en-US" altLang="fr-FR" dirty="0" err="1" smtClean="0"/>
              <a:t>exo</a:t>
            </a:r>
            <a:r>
              <a:rPr lang="en-US" altLang="fr-FR" dirty="0" smtClean="0"/>
              <a:t> = diminution de inflammation de bas grade</a:t>
            </a:r>
          </a:p>
          <a:p>
            <a:pPr>
              <a:spcBef>
                <a:spcPct val="0"/>
              </a:spcBef>
            </a:pPr>
            <a:r>
              <a:rPr lang="en-US" altLang="fr-FR" dirty="0" smtClean="0"/>
              <a:t>L’AP </a:t>
            </a:r>
            <a:r>
              <a:rPr lang="en-US" altLang="fr-FR" dirty="0" err="1" smtClean="0"/>
              <a:t>semble</a:t>
            </a:r>
            <a:r>
              <a:rPr lang="en-US" altLang="fr-FR" dirty="0" smtClean="0"/>
              <a:t> </a:t>
            </a:r>
            <a:r>
              <a:rPr lang="en-US" altLang="fr-FR" dirty="0" err="1" smtClean="0"/>
              <a:t>donc</a:t>
            </a:r>
            <a:r>
              <a:rPr lang="en-US" altLang="fr-FR" dirty="0" smtClean="0"/>
              <a:t> </a:t>
            </a:r>
            <a:r>
              <a:rPr lang="en-US" altLang="fr-FR" dirty="0" err="1" smtClean="0"/>
              <a:t>essentielle</a:t>
            </a:r>
            <a:r>
              <a:rPr lang="en-US" altLang="fr-FR" dirty="0" smtClean="0"/>
              <a:t> chez les </a:t>
            </a:r>
            <a:r>
              <a:rPr lang="en-US" altLang="fr-FR" dirty="0" err="1" smtClean="0"/>
              <a:t>personnes</a:t>
            </a:r>
            <a:r>
              <a:rPr lang="en-US" altLang="fr-FR" dirty="0" smtClean="0"/>
              <a:t> </a:t>
            </a:r>
            <a:r>
              <a:rPr lang="en-US" altLang="fr-FR" dirty="0" err="1" smtClean="0"/>
              <a:t>en</a:t>
            </a:r>
            <a:r>
              <a:rPr lang="en-US" altLang="fr-FR" dirty="0" smtClean="0"/>
              <a:t> </a:t>
            </a:r>
            <a:r>
              <a:rPr lang="en-US" altLang="fr-FR" dirty="0" err="1" smtClean="0"/>
              <a:t>surpoids</a:t>
            </a:r>
            <a:r>
              <a:rPr lang="en-US" altLang="fr-FR" dirty="0" smtClean="0"/>
              <a:t> et </a:t>
            </a:r>
            <a:r>
              <a:rPr lang="en-US" altLang="fr-FR" dirty="0" err="1" smtClean="0"/>
              <a:t>ayant</a:t>
            </a:r>
            <a:r>
              <a:rPr lang="en-US" altLang="fr-FR" dirty="0" smtClean="0"/>
              <a:t> </a:t>
            </a:r>
            <a:r>
              <a:rPr lang="en-US" altLang="fr-FR" dirty="0" err="1" smtClean="0"/>
              <a:t>une</a:t>
            </a:r>
            <a:r>
              <a:rPr lang="en-US" altLang="fr-FR" dirty="0" smtClean="0"/>
              <a:t> inflammation de bas grade car </a:t>
            </a:r>
            <a:r>
              <a:rPr lang="en-US" altLang="fr-FR" dirty="0" err="1" smtClean="0"/>
              <a:t>elle</a:t>
            </a:r>
            <a:r>
              <a:rPr lang="en-US" altLang="fr-FR" dirty="0" smtClean="0"/>
              <a:t> </a:t>
            </a:r>
            <a:r>
              <a:rPr lang="en-US" altLang="fr-FR" dirty="0" err="1" smtClean="0"/>
              <a:t>permet</a:t>
            </a:r>
            <a:r>
              <a:rPr lang="en-US" altLang="fr-FR" dirty="0" smtClean="0"/>
              <a:t> </a:t>
            </a:r>
            <a:r>
              <a:rPr lang="en-US" altLang="fr-FR" dirty="0" err="1" smtClean="0"/>
              <a:t>une</a:t>
            </a:r>
            <a:r>
              <a:rPr lang="en-US" altLang="fr-FR" dirty="0" smtClean="0"/>
              <a:t> </a:t>
            </a:r>
            <a:r>
              <a:rPr lang="en-US" altLang="fr-FR" dirty="0" err="1" smtClean="0"/>
              <a:t>amélioration</a:t>
            </a:r>
            <a:r>
              <a:rPr lang="en-US" altLang="fr-FR" dirty="0" smtClean="0"/>
              <a:t> </a:t>
            </a:r>
            <a:r>
              <a:rPr lang="en-US" altLang="fr-FR" dirty="0" err="1" smtClean="0"/>
              <a:t>conséquente</a:t>
            </a:r>
            <a:r>
              <a:rPr lang="en-US" altLang="fr-FR" dirty="0" smtClean="0"/>
              <a:t> de la </a:t>
            </a:r>
            <a:r>
              <a:rPr lang="en-US" altLang="fr-FR" dirty="0" err="1" smtClean="0"/>
              <a:t>capacité</a:t>
            </a:r>
            <a:r>
              <a:rPr lang="en-US" altLang="fr-FR" dirty="0" smtClean="0"/>
              <a:t> cardio-</a:t>
            </a:r>
            <a:r>
              <a:rPr lang="en-US" altLang="fr-FR" dirty="0" err="1" smtClean="0"/>
              <a:t>vasculaire</a:t>
            </a:r>
            <a:r>
              <a:rPr lang="en-US" altLang="fr-FR" dirty="0" smtClean="0"/>
              <a:t> tout </a:t>
            </a:r>
            <a:r>
              <a:rPr lang="en-US" altLang="fr-FR" dirty="0" err="1" smtClean="0"/>
              <a:t>en</a:t>
            </a:r>
            <a:r>
              <a:rPr lang="en-US" altLang="fr-FR" dirty="0" smtClean="0"/>
              <a:t> </a:t>
            </a:r>
            <a:r>
              <a:rPr lang="en-US" altLang="fr-FR" dirty="0" err="1" smtClean="0"/>
              <a:t>diminuant</a:t>
            </a:r>
            <a:r>
              <a:rPr lang="en-US" altLang="fr-FR" dirty="0" smtClean="0"/>
              <a:t> </a:t>
            </a:r>
            <a:r>
              <a:rPr lang="en-US" altLang="fr-FR" dirty="0" err="1" smtClean="0"/>
              <a:t>l’inflammation</a:t>
            </a:r>
            <a:r>
              <a:rPr lang="en-US" altLang="fr-FR" dirty="0" smtClean="0"/>
              <a:t>.</a:t>
            </a:r>
          </a:p>
          <a:p>
            <a:pPr>
              <a:spcBef>
                <a:spcPct val="0"/>
              </a:spcBef>
            </a:pPr>
            <a:endParaRPr lang="en-US" altLang="fr-FR" dirty="0" smtClean="0"/>
          </a:p>
          <a:p>
            <a:pPr>
              <a:spcBef>
                <a:spcPct val="0"/>
              </a:spcBef>
            </a:pPr>
            <a:r>
              <a:rPr lang="en-US" altLang="fr-FR" dirty="0" smtClean="0"/>
              <a:t>Adiponectin has been shown to be an insulin-sensitizing hormone that suppresses hepatic glucose production, promotes lipid oxidation in muscle, and may have a protective role against atherosclerosis.</a:t>
            </a:r>
            <a:endParaRPr lang="fr-FR" altLang="fr-FR" dirty="0" smtClean="0"/>
          </a:p>
        </p:txBody>
      </p:sp>
      <p:sp>
        <p:nvSpPr>
          <p:cNvPr id="187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F4BA58EA-E059-4A0E-B0BD-B34186E56C1E}" type="slidenum">
              <a:rPr lang="fr-FR" altLang="fr-FR" sz="1200"/>
              <a:pPr defTabSz="1087438" fontAlgn="base">
                <a:spcBef>
                  <a:spcPct val="0"/>
                </a:spcBef>
                <a:spcAft>
                  <a:spcPct val="0"/>
                </a:spcAft>
              </a:pPr>
              <a:t>16</a:t>
            </a:fld>
            <a:endParaRPr lang="fr-FR"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Dans ce cadre, notre protocole s’est donc organisé en 2 temps: 1 temps sur lequel les sujets réalisent 1 </a:t>
            </a:r>
            <a:r>
              <a:rPr lang="fr-FR" altLang="fr-FR" dirty="0" err="1" smtClean="0"/>
              <a:t>Eemax</a:t>
            </a:r>
            <a:r>
              <a:rPr lang="fr-FR" altLang="fr-FR" dirty="0" smtClean="0"/>
              <a:t> et 1 temps sur lequel les sujets font 1 EE sous-max.</a:t>
            </a:r>
          </a:p>
        </p:txBody>
      </p:sp>
      <p:sp>
        <p:nvSpPr>
          <p:cNvPr id="188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defTabSz="1087438" fontAlgn="base">
              <a:spcBef>
                <a:spcPct val="0"/>
              </a:spcBef>
              <a:spcAft>
                <a:spcPct val="0"/>
              </a:spcAft>
            </a:pPr>
            <a:fld id="{BD6D509B-55C5-4C91-8AD9-CFF476178318}" type="slidenum">
              <a:rPr lang="fr-FR" altLang="fr-FR" sz="1200"/>
              <a:pPr defTabSz="1087438" fontAlgn="base">
                <a:spcBef>
                  <a:spcPct val="0"/>
                </a:spcBef>
                <a:spcAft>
                  <a:spcPct val="0"/>
                </a:spcAft>
              </a:pPr>
              <a:t>17</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327CBDF-C7B8-488E-95E2-9E6FF536FCC2}"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316867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27CBDF-C7B8-488E-95E2-9E6FF536FCC2}"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386096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27CBDF-C7B8-488E-95E2-9E6FF536FCC2}"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92141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27CBDF-C7B8-488E-95E2-9E6FF536FCC2}"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59669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27CBDF-C7B8-488E-95E2-9E6FF536FCC2}"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7155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27CBDF-C7B8-488E-95E2-9E6FF536FCC2}" type="datetimeFigureOut">
              <a:rPr lang="fr-FR" smtClean="0"/>
              <a:t>14/03/2017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21080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27CBDF-C7B8-488E-95E2-9E6FF536FCC2}" type="datetimeFigureOut">
              <a:rPr lang="fr-FR" smtClean="0"/>
              <a:t>14/03/2017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118057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27CBDF-C7B8-488E-95E2-9E6FF536FCC2}" type="datetimeFigureOut">
              <a:rPr lang="fr-FR" smtClean="0"/>
              <a:t>14/03/2017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219918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27CBDF-C7B8-488E-95E2-9E6FF536FCC2}" type="datetimeFigureOut">
              <a:rPr lang="fr-FR" smtClean="0"/>
              <a:t>14/03/2017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117402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27CBDF-C7B8-488E-95E2-9E6FF536FCC2}" type="datetimeFigureOut">
              <a:rPr lang="fr-FR" smtClean="0"/>
              <a:t>14/03/2017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106903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327CBDF-C7B8-488E-95E2-9E6FF536FCC2}" type="datetimeFigureOut">
              <a:rPr lang="fr-FR" smtClean="0"/>
              <a:t>14/03/2017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43F875-24FF-4265-986C-66BF1A02774B}" type="slidenum">
              <a:rPr lang="fr-FR" smtClean="0"/>
              <a:t>‹N°›</a:t>
            </a:fld>
            <a:endParaRPr lang="fr-FR"/>
          </a:p>
        </p:txBody>
      </p:sp>
    </p:spTree>
    <p:extLst>
      <p:ext uri="{BB962C8B-B14F-4D97-AF65-F5344CB8AC3E}">
        <p14:creationId xmlns:p14="http://schemas.microsoft.com/office/powerpoint/2010/main" val="59460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7CBDF-C7B8-488E-95E2-9E6FF536FCC2}" type="datetimeFigureOut">
              <a:rPr lang="fr-FR" smtClean="0"/>
              <a:t>14/03/2017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3F875-24FF-4265-986C-66BF1A02774B}" type="slidenum">
              <a:rPr lang="fr-FR" smtClean="0"/>
              <a:t>‹N°›</a:t>
            </a:fld>
            <a:endParaRPr lang="fr-FR"/>
          </a:p>
        </p:txBody>
      </p:sp>
    </p:spTree>
    <p:extLst>
      <p:ext uri="{BB962C8B-B14F-4D97-AF65-F5344CB8AC3E}">
        <p14:creationId xmlns:p14="http://schemas.microsoft.com/office/powerpoint/2010/main" val="10498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remcomp.fr/asmanet/asthme/asthme-allergies-info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99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4339" name="Picture 6" descr="UJ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59" y="6141709"/>
            <a:ext cx="845383" cy="40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89" y="0"/>
            <a:ext cx="919920" cy="80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3915" y="157843"/>
            <a:ext cx="1378565" cy="5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5759" y="2780928"/>
            <a:ext cx="8504713" cy="1815882"/>
          </a:xfrm>
          <a:prstGeom prst="rect">
            <a:avLst/>
          </a:prstGeom>
          <a:noFill/>
          <a:ln w="76200" cap="sq" cmpd="tri">
            <a:solidFill>
              <a:schemeClr val="tx2">
                <a:lumMod val="60000"/>
                <a:lumOff val="40000"/>
              </a:schemeClr>
            </a:solidFill>
          </a:ln>
        </p:spPr>
        <p:txBody>
          <a:bodyPr wrap="square">
            <a:spAutoFit/>
          </a:bodyPr>
          <a:lstStyle/>
          <a:p>
            <a:pPr algn="ctr"/>
            <a:r>
              <a:rPr lang="fr-FR" sz="2800" b="1" dirty="0" smtClean="0">
                <a:solidFill>
                  <a:schemeClr val="bg1"/>
                </a:solidFill>
                <a:latin typeface="Comic Sans MS" panose="030F0702030302020204" pitchFamily="66" charset="0"/>
              </a:rPr>
              <a:t>Activité physique et trisomie 21</a:t>
            </a:r>
          </a:p>
          <a:p>
            <a:pPr algn="ctr"/>
            <a:endParaRPr lang="fr-FR" sz="2800" b="1" dirty="0" smtClean="0">
              <a:solidFill>
                <a:schemeClr val="bg1"/>
              </a:solidFill>
              <a:latin typeface="Comic Sans MS" panose="030F0702030302020204" pitchFamily="66" charset="0"/>
            </a:endParaRPr>
          </a:p>
          <a:p>
            <a:pPr algn="ctr"/>
            <a:r>
              <a:rPr lang="fr-FR" sz="2800" b="1" dirty="0" smtClean="0">
                <a:solidFill>
                  <a:schemeClr val="bg1"/>
                </a:solidFill>
                <a:latin typeface="Comic Sans MS" panose="030F0702030302020204" pitchFamily="66" charset="0"/>
              </a:rPr>
              <a:t> </a:t>
            </a:r>
            <a:r>
              <a:rPr lang="fr-FR" sz="2400" b="1" dirty="0" smtClean="0">
                <a:solidFill>
                  <a:schemeClr val="bg1"/>
                </a:solidFill>
                <a:latin typeface="Comic Sans MS" panose="030F0702030302020204" pitchFamily="66" charset="0"/>
              </a:rPr>
              <a:t>Existe-t-il une limitation à l’effort chez de jeunes adultes avec trisomie ?</a:t>
            </a:r>
            <a:endParaRPr lang="fr-FR" sz="2400" b="1" dirty="0">
              <a:solidFill>
                <a:schemeClr val="bg1"/>
              </a:solidFill>
              <a:latin typeface="Comic Sans MS" panose="030F0702030302020204" pitchFamily="66"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6044"/>
          <a:stretch/>
        </p:blipFill>
        <p:spPr bwMode="auto">
          <a:xfrm>
            <a:off x="3279775" y="188348"/>
            <a:ext cx="2584450" cy="242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148064" y="5445224"/>
            <a:ext cx="3596483" cy="892552"/>
          </a:xfrm>
          <a:prstGeom prst="rect">
            <a:avLst/>
          </a:prstGeom>
          <a:noFill/>
          <a:ln w="76200" cap="sq" cmpd="tri">
            <a:solidFill>
              <a:schemeClr val="tx2">
                <a:lumMod val="60000"/>
                <a:lumOff val="40000"/>
              </a:schemeClr>
            </a:solidFill>
          </a:ln>
        </p:spPr>
        <p:txBody>
          <a:bodyPr wrap="square">
            <a:spAutoFit/>
          </a:bodyPr>
          <a:lstStyle/>
          <a:p>
            <a:pPr algn="ctr"/>
            <a:r>
              <a:rPr lang="fr-FR" sz="1600" b="1" dirty="0" smtClean="0">
                <a:latin typeface="Comic Sans MS" panose="030F0702030302020204" pitchFamily="66" charset="0"/>
              </a:rPr>
              <a:t>Dr Véronique-A. BRICOUT</a:t>
            </a:r>
          </a:p>
          <a:p>
            <a:pPr algn="ctr"/>
            <a:r>
              <a:rPr lang="fr-FR" sz="1200" dirty="0" smtClean="0">
                <a:latin typeface="Comic Sans MS" panose="030F0702030302020204" pitchFamily="66" charset="0"/>
              </a:rPr>
              <a:t>INSERM U1042 - HP²</a:t>
            </a:r>
          </a:p>
          <a:p>
            <a:pPr algn="ctr"/>
            <a:r>
              <a:rPr lang="fr-FR" sz="1200" dirty="0" smtClean="0">
                <a:latin typeface="Comic Sans MS" panose="030F0702030302020204" pitchFamily="66" charset="0"/>
              </a:rPr>
              <a:t>UM Sports &amp; Pathologies CHU sud</a:t>
            </a:r>
          </a:p>
          <a:p>
            <a:pPr algn="ctr"/>
            <a:r>
              <a:rPr lang="fr-FR" sz="1200" dirty="0" smtClean="0">
                <a:latin typeface="Comic Sans MS" panose="030F0702030302020204" pitchFamily="66" charset="0"/>
              </a:rPr>
              <a:t>UFRAPS Université Grenoble Alpes</a:t>
            </a:r>
            <a:endParaRPr lang="fr-FR" sz="1200" dirty="0">
              <a:latin typeface="Comic Sans MS" panose="030F0702030302020204" pitchFamily="66" charset="0"/>
            </a:endParaRPr>
          </a:p>
        </p:txBody>
      </p:sp>
    </p:spTree>
    <p:extLst>
      <p:ext uri="{BB962C8B-B14F-4D97-AF65-F5344CB8AC3E}">
        <p14:creationId xmlns:p14="http://schemas.microsoft.com/office/powerpoint/2010/main" val="38929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5000" r="-15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2627784" y="572079"/>
            <a:ext cx="6516216" cy="4081057"/>
          </a:xfrm>
          <a:prstGeom prst="rect">
            <a:avLst/>
          </a:prstGeom>
          <a:noFill/>
          <a:ln>
            <a:noFill/>
          </a:ln>
          <a:extLst/>
        </p:spPr>
        <p:txBody>
          <a:bodyPr wrap="square" lIns="91379" tIns="45690" rIns="91379" bIns="45690">
            <a:spAutoFit/>
          </a:bodyPr>
          <a:lstStyle/>
          <a:p>
            <a:pPr algn="ctr" defTabSz="913780">
              <a:lnSpc>
                <a:spcPct val="120000"/>
              </a:lnSpc>
              <a:defRPr/>
            </a:pPr>
            <a:r>
              <a:rPr lang="fr-FR" altLang="fr-FR" sz="3600" b="1" dirty="0">
                <a:solidFill>
                  <a:srgbClr val="FF0000"/>
                </a:solidFill>
                <a:latin typeface="Comic Sans MS" pitchFamily="66" charset="0"/>
                <a:ea typeface="MS PGothic" pitchFamily="34" charset="-128"/>
              </a:rPr>
              <a:t>Objectifs</a:t>
            </a:r>
          </a:p>
          <a:p>
            <a:pPr algn="ctr" defTabSz="913780">
              <a:lnSpc>
                <a:spcPct val="120000"/>
              </a:lnSpc>
              <a:defRPr/>
            </a:pPr>
            <a:r>
              <a:rPr lang="fr-FR" sz="3600" b="1" dirty="0" smtClean="0">
                <a:ln>
                  <a:solidFill>
                    <a:srgbClr val="000000"/>
                  </a:solidFill>
                </a:ln>
                <a:solidFill>
                  <a:srgbClr val="FFFF00"/>
                </a:solidFill>
                <a:latin typeface="Comic Sans MS" pitchFamily="66" charset="0"/>
                <a:ea typeface="MS PGothic" pitchFamily="34" charset="-128"/>
                <a:cs typeface="Times New Roman" pitchFamily="18" charset="0"/>
              </a:rPr>
              <a:t>Existe-t-il une limitation </a:t>
            </a:r>
            <a:r>
              <a:rPr lang="fr-FR" sz="3600" b="1" dirty="0">
                <a:ln>
                  <a:solidFill>
                    <a:srgbClr val="000000"/>
                  </a:solidFill>
                </a:ln>
                <a:solidFill>
                  <a:srgbClr val="FFFF00"/>
                </a:solidFill>
                <a:latin typeface="Comic Sans MS" pitchFamily="66" charset="0"/>
                <a:ea typeface="MS PGothic" pitchFamily="34" charset="-128"/>
                <a:cs typeface="Times New Roman" pitchFamily="18" charset="0"/>
              </a:rPr>
              <a:t>à l’effort chez des </a:t>
            </a:r>
            <a:r>
              <a:rPr lang="fr-FR" sz="3600" b="1" dirty="0" smtClean="0">
                <a:ln>
                  <a:solidFill>
                    <a:srgbClr val="000000"/>
                  </a:solidFill>
                </a:ln>
                <a:solidFill>
                  <a:srgbClr val="FFFF00"/>
                </a:solidFill>
                <a:latin typeface="Comic Sans MS" pitchFamily="66" charset="0"/>
                <a:ea typeface="MS PGothic" pitchFamily="34" charset="-128"/>
                <a:cs typeface="Times New Roman" pitchFamily="18" charset="0"/>
              </a:rPr>
              <a:t>sujets avec trisomie </a:t>
            </a:r>
            <a:r>
              <a:rPr lang="fr-FR" sz="3600" b="1" dirty="0" smtClean="0">
                <a:ln>
                  <a:solidFill>
                    <a:srgbClr val="000000"/>
                  </a:solidFill>
                </a:ln>
                <a:solidFill>
                  <a:srgbClr val="FFFF00"/>
                </a:solidFill>
                <a:latin typeface="Comic Sans MS" pitchFamily="66" charset="0"/>
                <a:ea typeface="MS PGothic" pitchFamily="34" charset="-128"/>
                <a:cs typeface="Times New Roman" pitchFamily="18" charset="0"/>
              </a:rPr>
              <a:t>21 ? </a:t>
            </a:r>
          </a:p>
          <a:p>
            <a:pPr algn="ctr" defTabSz="913780">
              <a:lnSpc>
                <a:spcPct val="120000"/>
              </a:lnSpc>
              <a:defRPr/>
            </a:pPr>
            <a:r>
              <a:rPr lang="fr-FR" sz="3600" b="1" dirty="0" smtClean="0">
                <a:ln>
                  <a:solidFill>
                    <a:srgbClr val="000000"/>
                  </a:solidFill>
                </a:ln>
                <a:solidFill>
                  <a:srgbClr val="FFFF00"/>
                </a:solidFill>
                <a:latin typeface="Comic Sans MS" pitchFamily="66" charset="0"/>
                <a:ea typeface="MS PGothic" pitchFamily="34" charset="-128"/>
                <a:cs typeface="Times New Roman" pitchFamily="18" charset="0"/>
              </a:rPr>
              <a:t>Rôles des systèmes autonomique et hormonal</a:t>
            </a:r>
          </a:p>
        </p:txBody>
      </p:sp>
    </p:spTree>
    <p:extLst>
      <p:ext uri="{BB962C8B-B14F-4D97-AF65-F5344CB8AC3E}">
        <p14:creationId xmlns:p14="http://schemas.microsoft.com/office/powerpoint/2010/main" val="112352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6"/>
          <p:cNvSpPr txBox="1">
            <a:spLocks noChangeArrowheads="1"/>
          </p:cNvSpPr>
          <p:nvPr/>
        </p:nvSpPr>
        <p:spPr bwMode="auto">
          <a:xfrm>
            <a:off x="0" y="45085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3200" b="1" dirty="0">
                <a:latin typeface="Comic Sans MS" panose="030F0702030302020204" pitchFamily="66" charset="0"/>
              </a:rPr>
              <a:t>L’étude de ces deux systèmes pour mieux comprendre pourquoi les sujets </a:t>
            </a:r>
            <a:r>
              <a:rPr lang="fr-FR" altLang="fr-FR" sz="3200" b="1" dirty="0" smtClean="0">
                <a:latin typeface="Comic Sans MS" panose="030F0702030302020204" pitchFamily="66" charset="0"/>
              </a:rPr>
              <a:t>avec trisomie </a:t>
            </a:r>
            <a:r>
              <a:rPr lang="fr-FR" altLang="fr-FR" sz="3200" b="1" dirty="0">
                <a:latin typeface="Comic Sans MS" panose="030F0702030302020204" pitchFamily="66" charset="0"/>
              </a:rPr>
              <a:t>21 se fatigueraient plus vite à l’effort</a:t>
            </a:r>
          </a:p>
        </p:txBody>
      </p:sp>
      <p:pic>
        <p:nvPicPr>
          <p:cNvPr id="8200" name="Picture 8" descr="Je cours cinq minutes sans problème, mais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970" y="2564904"/>
            <a:ext cx="4471987" cy="34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0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oneTexte 4"/>
          <p:cNvSpPr txBox="1">
            <a:spLocks noChangeArrowheads="1"/>
          </p:cNvSpPr>
          <p:nvPr>
            <p:custDataLst>
              <p:tags r:id="rId1"/>
            </p:custDataLst>
          </p:nvPr>
        </p:nvSpPr>
        <p:spPr bwMode="auto">
          <a:xfrm>
            <a:off x="519098" y="157843"/>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Population</a:t>
            </a:r>
          </a:p>
        </p:txBody>
      </p:sp>
      <p:sp>
        <p:nvSpPr>
          <p:cNvPr id="3" name="Rectangle 2"/>
          <p:cNvSpPr/>
          <p:nvPr/>
        </p:nvSpPr>
        <p:spPr>
          <a:xfrm>
            <a:off x="399508" y="1095376"/>
            <a:ext cx="8464574" cy="1345746"/>
          </a:xfrm>
          <a:prstGeom prst="rect">
            <a:avLst/>
          </a:prstGeom>
        </p:spPr>
        <p:txBody>
          <a:bodyPr lIns="76819" tIns="38409" rIns="76819" bIns="38409">
            <a:spAutoFit/>
          </a:bodyPr>
          <a:lstStyle>
            <a:lvl1pPr marL="457200" indent="-457200">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fontAlgn="base">
              <a:spcBef>
                <a:spcPct val="0"/>
              </a:spcBef>
              <a:spcAft>
                <a:spcPct val="0"/>
              </a:spcAft>
              <a:defRPr sz="2100">
                <a:solidFill>
                  <a:schemeClr val="tx1"/>
                </a:solidFill>
                <a:latin typeface="Calibri" pitchFamily="34" charset="0"/>
              </a:defRPr>
            </a:lvl6pPr>
            <a:lvl7pPr marL="2971800" indent="-228600" fontAlgn="base">
              <a:spcBef>
                <a:spcPct val="0"/>
              </a:spcBef>
              <a:spcAft>
                <a:spcPct val="0"/>
              </a:spcAft>
              <a:defRPr sz="2100">
                <a:solidFill>
                  <a:schemeClr val="tx1"/>
                </a:solidFill>
                <a:latin typeface="Calibri" pitchFamily="34" charset="0"/>
              </a:defRPr>
            </a:lvl7pPr>
            <a:lvl8pPr marL="3429000" indent="-228600" fontAlgn="base">
              <a:spcBef>
                <a:spcPct val="0"/>
              </a:spcBef>
              <a:spcAft>
                <a:spcPct val="0"/>
              </a:spcAft>
              <a:defRPr sz="2100">
                <a:solidFill>
                  <a:schemeClr val="tx1"/>
                </a:solidFill>
                <a:latin typeface="Calibri" pitchFamily="34" charset="0"/>
              </a:defRPr>
            </a:lvl8pPr>
            <a:lvl9pPr marL="3886200" indent="-228600" fontAlgn="base">
              <a:spcBef>
                <a:spcPct val="0"/>
              </a:spcBef>
              <a:spcAft>
                <a:spcPct val="0"/>
              </a:spcAft>
              <a:defRPr sz="2100">
                <a:solidFill>
                  <a:schemeClr val="tx1"/>
                </a:solidFill>
                <a:latin typeface="Calibri" pitchFamily="34" charset="0"/>
              </a:defRPr>
            </a:lvl9pPr>
          </a:lstStyle>
          <a:p>
            <a:pPr algn="just" defTabSz="768187" eaLnBrk="0" hangingPunct="0">
              <a:buFont typeface="Arial" pitchFamily="34" charset="0"/>
              <a:buChar char="•"/>
            </a:pPr>
            <a:r>
              <a:rPr lang="fr-FR" altLang="fr-FR" sz="2700" dirty="0" smtClean="0">
                <a:solidFill>
                  <a:srgbClr val="000000"/>
                </a:solidFill>
                <a:latin typeface="Comic Sans MS" pitchFamily="66" charset="0"/>
                <a:ea typeface="MS PGothic" pitchFamily="34" charset="-128"/>
                <a:cs typeface="Times New Roman" pitchFamily="18" charset="0"/>
              </a:rPr>
              <a:t>Sujets avec trisomie </a:t>
            </a:r>
            <a:r>
              <a:rPr lang="fr-FR" altLang="fr-FR" sz="2700" dirty="0">
                <a:solidFill>
                  <a:srgbClr val="000000"/>
                </a:solidFill>
                <a:latin typeface="Comic Sans MS" pitchFamily="66" charset="0"/>
                <a:ea typeface="MS PGothic" pitchFamily="34" charset="-128"/>
                <a:cs typeface="Times New Roman" pitchFamily="18" charset="0"/>
              </a:rPr>
              <a:t>21 (n=11; Age: 22 ± 4 ans)</a:t>
            </a:r>
          </a:p>
          <a:p>
            <a:pPr algn="just" defTabSz="768187" eaLnBrk="0" hangingPunct="0"/>
            <a:r>
              <a:rPr lang="fr-FR" altLang="fr-FR" sz="2700" i="1" dirty="0">
                <a:solidFill>
                  <a:srgbClr val="000000"/>
                </a:solidFill>
                <a:latin typeface="Comic Sans MS" pitchFamily="66" charset="0"/>
                <a:ea typeface="MS PGothic" pitchFamily="34" charset="-128"/>
                <a:cs typeface="Times New Roman" pitchFamily="18" charset="0"/>
              </a:rPr>
              <a:t>vs.</a:t>
            </a:r>
          </a:p>
          <a:p>
            <a:pPr algn="just" defTabSz="768187" eaLnBrk="0" hangingPunct="0">
              <a:buFont typeface="Arial" pitchFamily="34" charset="0"/>
              <a:buChar char="•"/>
            </a:pPr>
            <a:r>
              <a:rPr lang="fr-FR" altLang="fr-FR" sz="2700" dirty="0" smtClean="0">
                <a:solidFill>
                  <a:srgbClr val="000000"/>
                </a:solidFill>
                <a:latin typeface="Comic Sans MS" pitchFamily="66" charset="0"/>
                <a:ea typeface="MS PGothic" pitchFamily="34" charset="-128"/>
              </a:rPr>
              <a:t>contrôles </a:t>
            </a:r>
            <a:r>
              <a:rPr lang="fr-FR" altLang="fr-FR" sz="2700" dirty="0">
                <a:solidFill>
                  <a:srgbClr val="000000"/>
                </a:solidFill>
                <a:latin typeface="Comic Sans MS" pitchFamily="66" charset="0"/>
                <a:ea typeface="MS PGothic" pitchFamily="34" charset="-128"/>
              </a:rPr>
              <a:t>(n=11; Age: 22 ± 2 ans)</a:t>
            </a:r>
          </a:p>
        </p:txBody>
      </p:sp>
      <p:graphicFrame>
        <p:nvGraphicFramePr>
          <p:cNvPr id="4" name="Tableau 3"/>
          <p:cNvGraphicFramePr>
            <a:graphicFrameLocks noGrp="1"/>
          </p:cNvGraphicFramePr>
          <p:nvPr>
            <p:extLst>
              <p:ext uri="{D42A27DB-BD31-4B8C-83A1-F6EECF244321}">
                <p14:modId xmlns:p14="http://schemas.microsoft.com/office/powerpoint/2010/main" val="4084389127"/>
              </p:ext>
            </p:extLst>
          </p:nvPr>
        </p:nvGraphicFramePr>
        <p:xfrm>
          <a:off x="584806" y="2492896"/>
          <a:ext cx="7920506" cy="4000500"/>
        </p:xfrm>
        <a:graphic>
          <a:graphicData uri="http://schemas.openxmlformats.org/drawingml/2006/table">
            <a:tbl>
              <a:tblPr firstRow="1" firstCol="1" bandRow="1">
                <a:tableStyleId>{5C22544A-7EE6-4342-B048-85BDC9FD1C3A}</a:tableStyleId>
              </a:tblPr>
              <a:tblGrid>
                <a:gridCol w="2409168"/>
                <a:gridCol w="2802958"/>
                <a:gridCol w="2708380"/>
              </a:tblGrid>
              <a:tr h="470263">
                <a:tc>
                  <a:txBody>
                    <a:bodyPr/>
                    <a:lstStyle/>
                    <a:p>
                      <a:pPr algn="ctr">
                        <a:lnSpc>
                          <a:spcPct val="150000"/>
                        </a:lnSpc>
                        <a:spcAft>
                          <a:spcPts val="0"/>
                        </a:spcAft>
                      </a:pPr>
                      <a:r>
                        <a:rPr lang="fr-FR" sz="2100" dirty="0">
                          <a:effectLst/>
                        </a:rPr>
                        <a:t> </a:t>
                      </a:r>
                      <a:endParaRPr lang="fr-FR" sz="2100" dirty="0">
                        <a:effectLst/>
                        <a:latin typeface="Calibri"/>
                      </a:endParaRPr>
                    </a:p>
                  </a:txBody>
                  <a:tcPr marL="56775" marR="56775" marT="0" marB="0"/>
                </a:tc>
                <a:tc>
                  <a:txBody>
                    <a:bodyPr/>
                    <a:lstStyle/>
                    <a:p>
                      <a:pPr algn="ctr">
                        <a:lnSpc>
                          <a:spcPct val="150000"/>
                        </a:lnSpc>
                        <a:spcAft>
                          <a:spcPts val="0"/>
                        </a:spcAft>
                      </a:pPr>
                      <a:r>
                        <a:rPr lang="fr-FR" sz="2100" dirty="0">
                          <a:effectLst/>
                        </a:rPr>
                        <a:t>Sujets contrôles</a:t>
                      </a:r>
                      <a:endParaRPr lang="fr-FR" sz="2100" dirty="0">
                        <a:effectLst/>
                        <a:latin typeface="Calibri"/>
                      </a:endParaRPr>
                    </a:p>
                  </a:txBody>
                  <a:tcPr marL="56775" marR="56775" marT="0" marB="0"/>
                </a:tc>
                <a:tc>
                  <a:txBody>
                    <a:bodyPr/>
                    <a:lstStyle/>
                    <a:p>
                      <a:pPr algn="ctr">
                        <a:lnSpc>
                          <a:spcPct val="150000"/>
                        </a:lnSpc>
                        <a:spcAft>
                          <a:spcPts val="0"/>
                        </a:spcAft>
                      </a:pPr>
                      <a:r>
                        <a:rPr lang="fr-FR" sz="2100">
                          <a:effectLst/>
                        </a:rPr>
                        <a:t>Sujets porteurs de T21</a:t>
                      </a:r>
                      <a:endParaRPr lang="fr-FR" sz="2100">
                        <a:effectLst/>
                        <a:latin typeface="Calibri"/>
                      </a:endParaRPr>
                    </a:p>
                  </a:txBody>
                  <a:tcPr marL="56775" marR="56775" marT="0" marB="0"/>
                </a:tc>
              </a:tr>
              <a:tr h="470263">
                <a:tc>
                  <a:txBody>
                    <a:bodyPr/>
                    <a:lstStyle/>
                    <a:p>
                      <a:pPr>
                        <a:lnSpc>
                          <a:spcPct val="150000"/>
                        </a:lnSpc>
                        <a:spcAft>
                          <a:spcPts val="0"/>
                        </a:spcAft>
                      </a:pPr>
                      <a:r>
                        <a:rPr lang="fr-FR" sz="2100" dirty="0">
                          <a:effectLst/>
                        </a:rPr>
                        <a:t>Taille (cm)</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dirty="0">
                          <a:effectLst/>
                        </a:rPr>
                        <a:t>176,1 ± 9,1</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a:effectLst/>
                        </a:rPr>
                        <a:t>158,7 ± 5,7**</a:t>
                      </a:r>
                      <a:endParaRPr lang="fr-FR" sz="2100">
                        <a:effectLst/>
                        <a:latin typeface="Calibri"/>
                      </a:endParaRPr>
                    </a:p>
                  </a:txBody>
                  <a:tcPr marL="56775" marR="56775" marT="0" marB="0" anchor="ctr"/>
                </a:tc>
              </a:tr>
              <a:tr h="470263">
                <a:tc>
                  <a:txBody>
                    <a:bodyPr/>
                    <a:lstStyle/>
                    <a:p>
                      <a:pPr>
                        <a:lnSpc>
                          <a:spcPct val="150000"/>
                        </a:lnSpc>
                        <a:spcAft>
                          <a:spcPts val="0"/>
                        </a:spcAft>
                      </a:pPr>
                      <a:r>
                        <a:rPr lang="fr-FR" sz="2100" dirty="0">
                          <a:effectLst/>
                        </a:rPr>
                        <a:t>Poids (kg)</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a:effectLst/>
                        </a:rPr>
                        <a:t>67,2 ± 7,3</a:t>
                      </a:r>
                      <a:endParaRPr lang="fr-FR" sz="2100">
                        <a:effectLst/>
                        <a:latin typeface="Calibri"/>
                      </a:endParaRPr>
                    </a:p>
                  </a:txBody>
                  <a:tcPr marL="56775" marR="56775" marT="0" marB="0" anchor="ctr"/>
                </a:tc>
                <a:tc>
                  <a:txBody>
                    <a:bodyPr/>
                    <a:lstStyle/>
                    <a:p>
                      <a:pPr algn="ctr">
                        <a:lnSpc>
                          <a:spcPct val="150000"/>
                        </a:lnSpc>
                        <a:spcAft>
                          <a:spcPts val="0"/>
                        </a:spcAft>
                      </a:pPr>
                      <a:r>
                        <a:rPr lang="fr-FR" sz="2100">
                          <a:effectLst/>
                        </a:rPr>
                        <a:t>59,3 ± 7,8**</a:t>
                      </a:r>
                      <a:endParaRPr lang="fr-FR" sz="2100">
                        <a:effectLst/>
                        <a:latin typeface="Calibri"/>
                      </a:endParaRPr>
                    </a:p>
                  </a:txBody>
                  <a:tcPr marL="56775" marR="56775" marT="0" marB="0" anchor="ctr"/>
                </a:tc>
              </a:tr>
              <a:tr h="470263">
                <a:tc>
                  <a:txBody>
                    <a:bodyPr/>
                    <a:lstStyle/>
                    <a:p>
                      <a:pPr>
                        <a:lnSpc>
                          <a:spcPct val="150000"/>
                        </a:lnSpc>
                        <a:spcAft>
                          <a:spcPts val="0"/>
                        </a:spcAft>
                      </a:pPr>
                      <a:r>
                        <a:rPr lang="fr-FR" sz="2100" dirty="0">
                          <a:effectLst/>
                        </a:rPr>
                        <a:t>IMC (kg.m</a:t>
                      </a:r>
                      <a:r>
                        <a:rPr lang="fr-FR" sz="2100" baseline="30000" dirty="0">
                          <a:effectLst/>
                        </a:rPr>
                        <a:t>-</a:t>
                      </a:r>
                      <a:r>
                        <a:rPr lang="fr-FR" sz="2100" dirty="0">
                          <a:effectLst/>
                        </a:rPr>
                        <a:t>²)</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a:effectLst/>
                        </a:rPr>
                        <a:t>21,7 ± 2,1</a:t>
                      </a:r>
                      <a:endParaRPr lang="fr-FR" sz="2100">
                        <a:effectLst/>
                        <a:latin typeface="Calibri"/>
                      </a:endParaRPr>
                    </a:p>
                  </a:txBody>
                  <a:tcPr marL="56775" marR="56775" marT="0" marB="0" anchor="ctr"/>
                </a:tc>
                <a:tc>
                  <a:txBody>
                    <a:bodyPr/>
                    <a:lstStyle/>
                    <a:p>
                      <a:pPr algn="ctr">
                        <a:lnSpc>
                          <a:spcPct val="150000"/>
                        </a:lnSpc>
                        <a:spcAft>
                          <a:spcPts val="0"/>
                        </a:spcAft>
                      </a:pPr>
                      <a:r>
                        <a:rPr lang="fr-FR" sz="2100">
                          <a:effectLst/>
                        </a:rPr>
                        <a:t>23,5 ± 2,7</a:t>
                      </a:r>
                      <a:endParaRPr lang="fr-FR" sz="2100">
                        <a:effectLst/>
                        <a:latin typeface="Calibri"/>
                      </a:endParaRPr>
                    </a:p>
                  </a:txBody>
                  <a:tcPr marL="56775" marR="56775" marT="0" marB="0" anchor="ctr"/>
                </a:tc>
              </a:tr>
              <a:tr h="470263">
                <a:tc>
                  <a:txBody>
                    <a:bodyPr/>
                    <a:lstStyle/>
                    <a:p>
                      <a:pPr>
                        <a:lnSpc>
                          <a:spcPct val="150000"/>
                        </a:lnSpc>
                        <a:spcAft>
                          <a:spcPts val="0"/>
                        </a:spcAft>
                      </a:pPr>
                      <a:r>
                        <a:rPr lang="fr-FR" sz="2100" dirty="0">
                          <a:effectLst/>
                        </a:rPr>
                        <a:t>Masse grasse (%)</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a:effectLst/>
                        </a:rPr>
                        <a:t>15,7 ± 4,4</a:t>
                      </a:r>
                      <a:endParaRPr lang="fr-FR" sz="2100">
                        <a:effectLst/>
                        <a:latin typeface="Calibri"/>
                      </a:endParaRPr>
                    </a:p>
                  </a:txBody>
                  <a:tcPr marL="56775" marR="56775" marT="0" marB="0" anchor="ctr"/>
                </a:tc>
                <a:tc>
                  <a:txBody>
                    <a:bodyPr/>
                    <a:lstStyle/>
                    <a:p>
                      <a:pPr algn="ctr">
                        <a:lnSpc>
                          <a:spcPct val="150000"/>
                        </a:lnSpc>
                        <a:spcAft>
                          <a:spcPts val="0"/>
                        </a:spcAft>
                      </a:pPr>
                      <a:r>
                        <a:rPr lang="fr-FR" sz="2100">
                          <a:effectLst/>
                        </a:rPr>
                        <a:t>19,3 ± 3,6</a:t>
                      </a:r>
                      <a:endParaRPr lang="fr-FR" sz="2100">
                        <a:effectLst/>
                        <a:latin typeface="Calibri"/>
                      </a:endParaRPr>
                    </a:p>
                  </a:txBody>
                  <a:tcPr marL="56775" marR="56775" marT="0" marB="0" anchor="ctr"/>
                </a:tc>
              </a:tr>
              <a:tr h="627017">
                <a:tc>
                  <a:txBody>
                    <a:bodyPr/>
                    <a:lstStyle/>
                    <a:p>
                      <a:pPr>
                        <a:spcAft>
                          <a:spcPts val="0"/>
                        </a:spcAft>
                      </a:pPr>
                      <a:r>
                        <a:rPr lang="fr-FR" sz="2100" dirty="0">
                          <a:effectLst/>
                        </a:rPr>
                        <a:t>Activité physique (h/semaine)</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a:effectLst/>
                        </a:rPr>
                        <a:t>1,7 ± 1,7</a:t>
                      </a:r>
                      <a:endParaRPr lang="fr-FR" sz="2100">
                        <a:effectLst/>
                        <a:latin typeface="Calibri"/>
                      </a:endParaRPr>
                    </a:p>
                  </a:txBody>
                  <a:tcPr marL="56775" marR="56775" marT="0" marB="0" anchor="ctr"/>
                </a:tc>
                <a:tc>
                  <a:txBody>
                    <a:bodyPr/>
                    <a:lstStyle/>
                    <a:p>
                      <a:pPr algn="ctr">
                        <a:lnSpc>
                          <a:spcPct val="150000"/>
                        </a:lnSpc>
                        <a:spcAft>
                          <a:spcPts val="0"/>
                        </a:spcAft>
                      </a:pPr>
                      <a:r>
                        <a:rPr lang="fr-FR" sz="2100" dirty="0">
                          <a:effectLst/>
                        </a:rPr>
                        <a:t>2,6 ± 1,1</a:t>
                      </a:r>
                      <a:endParaRPr lang="fr-FR" sz="2100" dirty="0">
                        <a:effectLst/>
                        <a:latin typeface="Calibri"/>
                      </a:endParaRPr>
                    </a:p>
                  </a:txBody>
                  <a:tcPr marL="56775" marR="56775" marT="0" marB="0" anchor="ctr"/>
                </a:tc>
              </a:tr>
              <a:tr h="470263">
                <a:tc>
                  <a:txBody>
                    <a:bodyPr/>
                    <a:lstStyle/>
                    <a:p>
                      <a:pPr>
                        <a:lnSpc>
                          <a:spcPct val="150000"/>
                        </a:lnSpc>
                        <a:spcAft>
                          <a:spcPts val="0"/>
                        </a:spcAft>
                      </a:pPr>
                      <a:r>
                        <a:rPr lang="fr-FR" sz="2100" dirty="0">
                          <a:effectLst/>
                        </a:rPr>
                        <a:t>FC de repos (bpm)</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dirty="0">
                          <a:effectLst/>
                        </a:rPr>
                        <a:t>59 ± 7</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dirty="0">
                          <a:effectLst/>
                        </a:rPr>
                        <a:t>59 ± 8</a:t>
                      </a:r>
                      <a:endParaRPr lang="fr-FR" sz="2100" dirty="0">
                        <a:effectLst/>
                        <a:latin typeface="Calibri"/>
                      </a:endParaRPr>
                    </a:p>
                  </a:txBody>
                  <a:tcPr marL="56775" marR="56775" marT="0" marB="0" anchor="ctr"/>
                </a:tc>
              </a:tr>
              <a:tr h="470263">
                <a:tc>
                  <a:txBody>
                    <a:bodyPr/>
                    <a:lstStyle/>
                    <a:p>
                      <a:pPr>
                        <a:lnSpc>
                          <a:spcPct val="150000"/>
                        </a:lnSpc>
                        <a:spcAft>
                          <a:spcPts val="0"/>
                        </a:spcAft>
                      </a:pPr>
                      <a:r>
                        <a:rPr lang="fr-FR" sz="2100" dirty="0">
                          <a:effectLst/>
                        </a:rPr>
                        <a:t>PAS (mm Hg)</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dirty="0">
                          <a:effectLst/>
                        </a:rPr>
                        <a:t>122 ± 12</a:t>
                      </a:r>
                      <a:endParaRPr lang="fr-FR" sz="2100" dirty="0">
                        <a:effectLst/>
                        <a:latin typeface="Calibri"/>
                      </a:endParaRPr>
                    </a:p>
                  </a:txBody>
                  <a:tcPr marL="56775" marR="56775" marT="0" marB="0" anchor="ctr"/>
                </a:tc>
                <a:tc>
                  <a:txBody>
                    <a:bodyPr/>
                    <a:lstStyle/>
                    <a:p>
                      <a:pPr algn="ctr">
                        <a:lnSpc>
                          <a:spcPct val="150000"/>
                        </a:lnSpc>
                        <a:spcAft>
                          <a:spcPts val="0"/>
                        </a:spcAft>
                      </a:pPr>
                      <a:r>
                        <a:rPr lang="fr-FR" sz="2100" dirty="0">
                          <a:effectLst/>
                        </a:rPr>
                        <a:t>111 ± 13**</a:t>
                      </a:r>
                      <a:endParaRPr lang="fr-FR" sz="2100" dirty="0">
                        <a:effectLst/>
                        <a:latin typeface="Calibri"/>
                      </a:endParaRPr>
                    </a:p>
                  </a:txBody>
                  <a:tcPr marL="56775" marR="56775" marT="0" marB="0" anchor="ctr"/>
                </a:tc>
              </a:tr>
            </a:tbl>
          </a:graphicData>
        </a:graphic>
      </p:graphicFrame>
      <p:sp>
        <p:nvSpPr>
          <p:cNvPr id="5" name="Ellipse 4"/>
          <p:cNvSpPr/>
          <p:nvPr/>
        </p:nvSpPr>
        <p:spPr>
          <a:xfrm>
            <a:off x="6240997" y="2993314"/>
            <a:ext cx="1728134" cy="4744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7" name="Ellipse 6"/>
          <p:cNvSpPr/>
          <p:nvPr/>
        </p:nvSpPr>
        <p:spPr>
          <a:xfrm>
            <a:off x="6243626" y="6005381"/>
            <a:ext cx="1728134" cy="431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80940" name="ZoneTexte 8"/>
          <p:cNvSpPr txBox="1">
            <a:spLocks noChangeArrowheads="1"/>
          </p:cNvSpPr>
          <p:nvPr/>
        </p:nvSpPr>
        <p:spPr bwMode="auto">
          <a:xfrm>
            <a:off x="539552" y="6453336"/>
            <a:ext cx="6515659" cy="27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dirty="0">
                <a:latin typeface="Comic Sans MS" pitchFamily="66" charset="0"/>
              </a:rPr>
              <a:t>** différence significative entre </a:t>
            </a:r>
            <a:r>
              <a:rPr lang="fr-FR" altLang="fr-FR" sz="1300" dirty="0" smtClean="0">
                <a:latin typeface="Comic Sans MS" pitchFamily="66" charset="0"/>
              </a:rPr>
              <a:t>les sujets </a:t>
            </a:r>
            <a:r>
              <a:rPr lang="fr-FR" altLang="fr-FR" sz="1300" dirty="0">
                <a:latin typeface="Comic Sans MS" pitchFamily="66" charset="0"/>
              </a:rPr>
              <a:t>contrôles </a:t>
            </a:r>
            <a:r>
              <a:rPr lang="fr-FR" altLang="fr-FR" sz="1300" dirty="0" smtClean="0">
                <a:latin typeface="Comic Sans MS" pitchFamily="66" charset="0"/>
              </a:rPr>
              <a:t>et avec trisomie 21</a:t>
            </a:r>
            <a:r>
              <a:rPr lang="fr-FR" altLang="fr-FR" sz="1300" dirty="0">
                <a:latin typeface="Comic Sans MS" pitchFamily="66" charset="0"/>
              </a:rPr>
              <a:t>; p&lt;0,01</a:t>
            </a:r>
          </a:p>
        </p:txBody>
      </p:sp>
    </p:spTree>
    <p:extLst>
      <p:ext uri="{BB962C8B-B14F-4D97-AF65-F5344CB8AC3E}">
        <p14:creationId xmlns:p14="http://schemas.microsoft.com/office/powerpoint/2010/main" val="3863090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519098" y="1617890"/>
          <a:ext cx="8225395" cy="3880758"/>
        </p:xfrm>
        <a:graphic>
          <a:graphicData uri="http://schemas.openxmlformats.org/drawingml/2006/table">
            <a:tbl>
              <a:tblPr firstRow="1" firstCol="1" bandRow="1">
                <a:tableStyleId>{5C22544A-7EE6-4342-B048-85BDC9FD1C3A}</a:tableStyleId>
              </a:tblPr>
              <a:tblGrid>
                <a:gridCol w="2741203"/>
                <a:gridCol w="2742096"/>
                <a:gridCol w="2742096"/>
              </a:tblGrid>
              <a:tr h="646793">
                <a:tc>
                  <a:txBody>
                    <a:bodyPr/>
                    <a:lstStyle/>
                    <a:p>
                      <a:pPr algn="just">
                        <a:lnSpc>
                          <a:spcPct val="150000"/>
                        </a:lnSpc>
                        <a:spcAft>
                          <a:spcPts val="0"/>
                        </a:spcAft>
                      </a:pPr>
                      <a:r>
                        <a:rPr lang="fr-FR" sz="2100" dirty="0">
                          <a:effectLst/>
                        </a:rPr>
                        <a:t> </a:t>
                      </a:r>
                      <a:endParaRPr lang="fr-FR" sz="2100" dirty="0">
                        <a:effectLst/>
                        <a:latin typeface="Calibri"/>
                      </a:endParaRPr>
                    </a:p>
                  </a:txBody>
                  <a:tcPr marL="56766" marR="56766" marT="0" marB="0"/>
                </a:tc>
                <a:tc>
                  <a:txBody>
                    <a:bodyPr/>
                    <a:lstStyle/>
                    <a:p>
                      <a:pPr algn="ctr">
                        <a:lnSpc>
                          <a:spcPct val="150000"/>
                        </a:lnSpc>
                        <a:spcAft>
                          <a:spcPts val="0"/>
                        </a:spcAft>
                      </a:pPr>
                      <a:r>
                        <a:rPr lang="fr-FR" sz="2100" dirty="0">
                          <a:effectLst/>
                        </a:rPr>
                        <a:t>Sujets contrôles</a:t>
                      </a:r>
                      <a:endParaRPr lang="fr-FR" sz="2100" dirty="0">
                        <a:effectLst/>
                        <a:latin typeface="Calibri"/>
                      </a:endParaRPr>
                    </a:p>
                  </a:txBody>
                  <a:tcPr marL="56766" marR="56766" marT="0" marB="0"/>
                </a:tc>
                <a:tc>
                  <a:txBody>
                    <a:bodyPr/>
                    <a:lstStyle/>
                    <a:p>
                      <a:pPr algn="ctr">
                        <a:lnSpc>
                          <a:spcPct val="150000"/>
                        </a:lnSpc>
                        <a:spcAft>
                          <a:spcPts val="0"/>
                        </a:spcAft>
                      </a:pPr>
                      <a:r>
                        <a:rPr lang="fr-FR" sz="2100">
                          <a:effectLst/>
                        </a:rPr>
                        <a:t>Sujets porteurs de T21</a:t>
                      </a:r>
                      <a:endParaRPr lang="fr-FR" sz="2100">
                        <a:effectLst/>
                        <a:latin typeface="Calibri"/>
                      </a:endParaRPr>
                    </a:p>
                  </a:txBody>
                  <a:tcPr marL="56766" marR="56766" marT="0" marB="0"/>
                </a:tc>
              </a:tr>
              <a:tr h="646793">
                <a:tc>
                  <a:txBody>
                    <a:bodyPr/>
                    <a:lstStyle/>
                    <a:p>
                      <a:pPr>
                        <a:lnSpc>
                          <a:spcPct val="150000"/>
                        </a:lnSpc>
                        <a:spcAft>
                          <a:spcPts val="0"/>
                        </a:spcAft>
                      </a:pPr>
                      <a:r>
                        <a:rPr lang="fr-FR" sz="2100" dirty="0">
                          <a:effectLst/>
                        </a:rPr>
                        <a:t>IL-6 (ng/L)</a:t>
                      </a:r>
                      <a:endParaRPr lang="fr-FR" sz="2100" dirty="0">
                        <a:effectLst/>
                        <a:latin typeface="Calibri"/>
                      </a:endParaRPr>
                    </a:p>
                  </a:txBody>
                  <a:tcPr marL="56766" marR="56766" marT="0" marB="0"/>
                </a:tc>
                <a:tc>
                  <a:txBody>
                    <a:bodyPr/>
                    <a:lstStyle/>
                    <a:p>
                      <a:pPr algn="ctr">
                        <a:lnSpc>
                          <a:spcPct val="150000"/>
                        </a:lnSpc>
                        <a:spcAft>
                          <a:spcPts val="0"/>
                        </a:spcAft>
                      </a:pPr>
                      <a:r>
                        <a:rPr lang="fr-FR" sz="2100">
                          <a:effectLst/>
                        </a:rPr>
                        <a:t>1,4 ± 0,9</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2,2 ± 1,6</a:t>
                      </a:r>
                      <a:endParaRPr lang="fr-FR" sz="2100">
                        <a:effectLst/>
                        <a:latin typeface="Calibri"/>
                      </a:endParaRPr>
                    </a:p>
                  </a:txBody>
                  <a:tcPr marL="56766" marR="56766" marT="0" marB="0"/>
                </a:tc>
              </a:tr>
              <a:tr h="646793">
                <a:tc>
                  <a:txBody>
                    <a:bodyPr/>
                    <a:lstStyle/>
                    <a:p>
                      <a:pPr>
                        <a:lnSpc>
                          <a:spcPct val="150000"/>
                        </a:lnSpc>
                        <a:spcAft>
                          <a:spcPts val="0"/>
                        </a:spcAft>
                      </a:pPr>
                      <a:r>
                        <a:rPr lang="fr-FR" sz="2100">
                          <a:effectLst/>
                        </a:rPr>
                        <a:t>TnF-alpha (ng/L)</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2,4 ± 1,1</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2,6 ± 1,5</a:t>
                      </a:r>
                      <a:endParaRPr lang="fr-FR" sz="2100">
                        <a:effectLst/>
                        <a:latin typeface="Calibri"/>
                      </a:endParaRPr>
                    </a:p>
                  </a:txBody>
                  <a:tcPr marL="56766" marR="56766" marT="0" marB="0"/>
                </a:tc>
              </a:tr>
              <a:tr h="646793">
                <a:tc>
                  <a:txBody>
                    <a:bodyPr/>
                    <a:lstStyle/>
                    <a:p>
                      <a:pPr>
                        <a:lnSpc>
                          <a:spcPct val="150000"/>
                        </a:lnSpc>
                        <a:spcAft>
                          <a:spcPts val="0"/>
                        </a:spcAft>
                      </a:pPr>
                      <a:r>
                        <a:rPr lang="fr-FR" sz="2100" dirty="0">
                          <a:effectLst/>
                        </a:rPr>
                        <a:t>CRP-us (mg/L)</a:t>
                      </a:r>
                      <a:endParaRPr lang="fr-FR" sz="2100" dirty="0">
                        <a:effectLst/>
                        <a:latin typeface="Calibri"/>
                      </a:endParaRPr>
                    </a:p>
                  </a:txBody>
                  <a:tcPr marL="56766" marR="56766" marT="0" marB="0"/>
                </a:tc>
                <a:tc>
                  <a:txBody>
                    <a:bodyPr/>
                    <a:lstStyle/>
                    <a:p>
                      <a:pPr algn="ctr">
                        <a:lnSpc>
                          <a:spcPct val="150000"/>
                        </a:lnSpc>
                        <a:spcAft>
                          <a:spcPts val="0"/>
                        </a:spcAft>
                      </a:pPr>
                      <a:r>
                        <a:rPr lang="fr-FR" sz="2100">
                          <a:effectLst/>
                        </a:rPr>
                        <a:t>0,6 ± 0,3</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8,1 ± 18,0**</a:t>
                      </a:r>
                      <a:endParaRPr lang="fr-FR" sz="2100">
                        <a:effectLst/>
                        <a:latin typeface="Calibri"/>
                      </a:endParaRPr>
                    </a:p>
                  </a:txBody>
                  <a:tcPr marL="56766" marR="56766" marT="0" marB="0"/>
                </a:tc>
              </a:tr>
              <a:tr h="646793">
                <a:tc>
                  <a:txBody>
                    <a:bodyPr/>
                    <a:lstStyle/>
                    <a:p>
                      <a:pPr>
                        <a:lnSpc>
                          <a:spcPct val="150000"/>
                        </a:lnSpc>
                        <a:spcAft>
                          <a:spcPts val="0"/>
                        </a:spcAft>
                      </a:pPr>
                      <a:r>
                        <a:rPr lang="fr-FR" sz="2100">
                          <a:effectLst/>
                        </a:rPr>
                        <a:t>Leptine (ng/L)</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2,4 ± 1,4</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5,0 ± 2,6*</a:t>
                      </a:r>
                      <a:endParaRPr lang="fr-FR" sz="2100">
                        <a:effectLst/>
                        <a:latin typeface="Calibri"/>
                      </a:endParaRPr>
                    </a:p>
                  </a:txBody>
                  <a:tcPr marL="56766" marR="56766" marT="0" marB="0"/>
                </a:tc>
              </a:tr>
              <a:tr h="646793">
                <a:tc>
                  <a:txBody>
                    <a:bodyPr/>
                    <a:lstStyle/>
                    <a:p>
                      <a:pPr>
                        <a:lnSpc>
                          <a:spcPct val="150000"/>
                        </a:lnSpc>
                        <a:spcAft>
                          <a:spcPts val="0"/>
                        </a:spcAft>
                      </a:pPr>
                      <a:r>
                        <a:rPr lang="fr-FR" sz="2100">
                          <a:effectLst/>
                        </a:rPr>
                        <a:t>Insuline (µUI/mL)</a:t>
                      </a:r>
                      <a:endParaRPr lang="fr-FR" sz="2100">
                        <a:effectLst/>
                        <a:latin typeface="Calibri"/>
                      </a:endParaRPr>
                    </a:p>
                  </a:txBody>
                  <a:tcPr marL="56766" marR="56766" marT="0" marB="0"/>
                </a:tc>
                <a:tc>
                  <a:txBody>
                    <a:bodyPr/>
                    <a:lstStyle/>
                    <a:p>
                      <a:pPr algn="ctr">
                        <a:lnSpc>
                          <a:spcPct val="150000"/>
                        </a:lnSpc>
                        <a:spcAft>
                          <a:spcPts val="0"/>
                        </a:spcAft>
                      </a:pPr>
                      <a:r>
                        <a:rPr lang="fr-FR" sz="2100">
                          <a:effectLst/>
                        </a:rPr>
                        <a:t>6,2 ± 6,4</a:t>
                      </a:r>
                      <a:endParaRPr lang="fr-FR" sz="2100">
                        <a:effectLst/>
                        <a:latin typeface="Calibri"/>
                      </a:endParaRPr>
                    </a:p>
                  </a:txBody>
                  <a:tcPr marL="56766" marR="56766" marT="0" marB="0"/>
                </a:tc>
                <a:tc>
                  <a:txBody>
                    <a:bodyPr/>
                    <a:lstStyle/>
                    <a:p>
                      <a:pPr algn="ctr">
                        <a:lnSpc>
                          <a:spcPct val="150000"/>
                        </a:lnSpc>
                        <a:spcAft>
                          <a:spcPts val="0"/>
                        </a:spcAft>
                      </a:pPr>
                      <a:r>
                        <a:rPr lang="fr-FR" sz="2100" dirty="0">
                          <a:effectLst/>
                        </a:rPr>
                        <a:t>11,1 ± 13,4</a:t>
                      </a:r>
                      <a:endParaRPr lang="fr-FR" sz="2100" dirty="0">
                        <a:effectLst/>
                        <a:latin typeface="Calibri"/>
                      </a:endParaRPr>
                    </a:p>
                  </a:txBody>
                  <a:tcPr marL="56766" marR="56766" marT="0" marB="0"/>
                </a:tc>
              </a:tr>
            </a:tbl>
          </a:graphicData>
        </a:graphic>
      </p:graphicFrame>
      <p:sp>
        <p:nvSpPr>
          <p:cNvPr id="81952" name="ZoneTexte 4"/>
          <p:cNvSpPr txBox="1">
            <a:spLocks noChangeArrowheads="1"/>
          </p:cNvSpPr>
          <p:nvPr>
            <p:custDataLst>
              <p:tags r:id="rId1"/>
            </p:custDataLst>
          </p:nvPr>
        </p:nvSpPr>
        <p:spPr bwMode="auto">
          <a:xfrm>
            <a:off x="540125" y="55790"/>
            <a:ext cx="7919193" cy="10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Marqueurs de l’inflammation et profil hormonal de repos</a:t>
            </a:r>
          </a:p>
        </p:txBody>
      </p:sp>
      <p:sp>
        <p:nvSpPr>
          <p:cNvPr id="4" name="Ellipse 3"/>
          <p:cNvSpPr/>
          <p:nvPr/>
        </p:nvSpPr>
        <p:spPr>
          <a:xfrm>
            <a:off x="6473605" y="2318657"/>
            <a:ext cx="1729449" cy="4313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5" name="Ellipse 4"/>
          <p:cNvSpPr/>
          <p:nvPr/>
        </p:nvSpPr>
        <p:spPr>
          <a:xfrm>
            <a:off x="6473605" y="3600451"/>
            <a:ext cx="1729449" cy="432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6" name="Ellipse 5"/>
          <p:cNvSpPr/>
          <p:nvPr/>
        </p:nvSpPr>
        <p:spPr>
          <a:xfrm>
            <a:off x="6473605" y="4248151"/>
            <a:ext cx="1729449" cy="432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8" name="Ellipse 7"/>
          <p:cNvSpPr/>
          <p:nvPr/>
        </p:nvSpPr>
        <p:spPr>
          <a:xfrm>
            <a:off x="6473605" y="4910819"/>
            <a:ext cx="1729449" cy="43134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81957" name="ZoneTexte 8"/>
          <p:cNvSpPr txBox="1">
            <a:spLocks noChangeArrowheads="1"/>
          </p:cNvSpPr>
          <p:nvPr/>
        </p:nvSpPr>
        <p:spPr bwMode="auto">
          <a:xfrm>
            <a:off x="540125" y="5523140"/>
            <a:ext cx="7046584" cy="4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dirty="0">
                <a:latin typeface="Comic Sans MS" pitchFamily="66" charset="0"/>
              </a:rPr>
              <a:t>* différence significative entre </a:t>
            </a:r>
            <a:r>
              <a:rPr lang="fr-FR" altLang="fr-FR" sz="1300" dirty="0" smtClean="0">
                <a:latin typeface="Comic Sans MS" pitchFamily="66" charset="0"/>
              </a:rPr>
              <a:t>les </a:t>
            </a:r>
            <a:r>
              <a:rPr lang="fr-FR" altLang="fr-FR" sz="1300" dirty="0">
                <a:latin typeface="Comic Sans MS" pitchFamily="66" charset="0"/>
              </a:rPr>
              <a:t>sujets contrôles et avec trisomie 21; p&lt;0,05</a:t>
            </a:r>
          </a:p>
          <a:p>
            <a:r>
              <a:rPr lang="fr-FR" altLang="fr-FR" sz="1300" dirty="0">
                <a:latin typeface="Comic Sans MS" pitchFamily="66" charset="0"/>
              </a:rPr>
              <a:t>** différence significative entre les sujets contrôles et avec trisomie 21; p&lt;0,01</a:t>
            </a:r>
          </a:p>
        </p:txBody>
      </p:sp>
    </p:spTree>
    <p:extLst>
      <p:ext uri="{BB962C8B-B14F-4D97-AF65-F5344CB8AC3E}">
        <p14:creationId xmlns:p14="http://schemas.microsoft.com/office/powerpoint/2010/main" val="258711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556792"/>
            <a:ext cx="8225394" cy="2570558"/>
          </a:xfrm>
          <a:prstGeom prst="rect">
            <a:avLst/>
          </a:prstGeom>
          <a:noFill/>
        </p:spPr>
        <p:txBody>
          <a:bodyPr lIns="76819" tIns="38409" rIns="76819" bIns="38409">
            <a:spAutoFit/>
          </a:bodyPr>
          <a:lstStyle/>
          <a:p>
            <a:pPr marL="384094" indent="-384094" algn="just" defTabSz="914297">
              <a:lnSpc>
                <a:spcPct val="150000"/>
              </a:lnSpc>
              <a:buFont typeface="Arial" pitchFamily="34" charset="0"/>
              <a:buChar char="•"/>
              <a:defRPr/>
            </a:pPr>
            <a:r>
              <a:rPr lang="fr-FR" sz="2700" dirty="0">
                <a:latin typeface="Comic Sans MS" pitchFamily="66" charset="0"/>
              </a:rPr>
              <a:t>IL-6 + CRP-us </a:t>
            </a:r>
            <a:r>
              <a:rPr lang="fr-FR" sz="2700" dirty="0">
                <a:latin typeface="Comic Sans MS" pitchFamily="66" charset="0"/>
                <a:sym typeface="Wingdings"/>
              </a:rPr>
              <a:t></a:t>
            </a:r>
          </a:p>
          <a:p>
            <a:pPr algn="just" defTabSz="914297">
              <a:lnSpc>
                <a:spcPct val="150000"/>
              </a:lnSpc>
              <a:defRPr/>
            </a:pPr>
            <a:r>
              <a:rPr lang="fr-FR" sz="2700" dirty="0">
                <a:solidFill>
                  <a:srgbClr val="008000"/>
                </a:solidFill>
                <a:latin typeface="Comic Sans MS" pitchFamily="66" charset="0"/>
                <a:sym typeface="Wingdings"/>
              </a:rPr>
              <a:t>Témoin d’une inflammation de bas grade impliquée dans </a:t>
            </a:r>
            <a:r>
              <a:rPr lang="fr-FR" sz="2700" dirty="0" smtClean="0">
                <a:solidFill>
                  <a:srgbClr val="008000"/>
                </a:solidFill>
                <a:latin typeface="Comic Sans MS" pitchFamily="66" charset="0"/>
                <a:sym typeface="Wingdings"/>
              </a:rPr>
              <a:t>l’</a:t>
            </a:r>
            <a:r>
              <a:rPr lang="fr-FR" sz="2700" dirty="0" err="1" smtClean="0">
                <a:solidFill>
                  <a:srgbClr val="008000"/>
                </a:solidFill>
                <a:latin typeface="Comic Sans MS" pitchFamily="66" charset="0"/>
                <a:sym typeface="Wingdings"/>
              </a:rPr>
              <a:t>insulino</a:t>
            </a:r>
            <a:r>
              <a:rPr lang="fr-FR" sz="2700" dirty="0" smtClean="0">
                <a:solidFill>
                  <a:srgbClr val="008000"/>
                </a:solidFill>
                <a:latin typeface="Comic Sans MS" pitchFamily="66" charset="0"/>
                <a:sym typeface="Wingdings"/>
              </a:rPr>
              <a:t>-résistance</a:t>
            </a:r>
          </a:p>
          <a:p>
            <a:pPr algn="just" defTabSz="914297">
              <a:lnSpc>
                <a:spcPct val="150000"/>
              </a:lnSpc>
              <a:defRPr/>
            </a:pPr>
            <a:r>
              <a:rPr lang="fr-FR" sz="2700" dirty="0" smtClean="0">
                <a:solidFill>
                  <a:srgbClr val="008000"/>
                </a:solidFill>
                <a:latin typeface="Comic Sans MS" pitchFamily="66" charset="0"/>
                <a:sym typeface="Wingdings"/>
              </a:rPr>
              <a:t>= </a:t>
            </a:r>
            <a:r>
              <a:rPr lang="fr-FR" sz="2700" dirty="0">
                <a:solidFill>
                  <a:srgbClr val="008000"/>
                </a:solidFill>
                <a:latin typeface="Comic Sans MS" pitchFamily="66" charset="0"/>
                <a:sym typeface="Wingdings"/>
              </a:rPr>
              <a:t>favorable à la lipogenèse </a:t>
            </a:r>
            <a:r>
              <a:rPr lang="fr-FR" sz="1200" dirty="0">
                <a:solidFill>
                  <a:srgbClr val="008000"/>
                </a:solidFill>
                <a:latin typeface="Comic Sans MS" pitchFamily="66" charset="0"/>
                <a:sym typeface="Wingdings"/>
              </a:rPr>
              <a:t>(Zeyda et al. 2009).</a:t>
            </a:r>
            <a:endParaRPr lang="fr-FR" sz="1200" dirty="0">
              <a:solidFill>
                <a:srgbClr val="008000"/>
              </a:solidFill>
              <a:latin typeface="Comic Sans MS" pitchFamily="66" charset="0"/>
            </a:endParaRPr>
          </a:p>
        </p:txBody>
      </p:sp>
      <p:sp>
        <p:nvSpPr>
          <p:cNvPr id="82947" name="ZoneTexte 4"/>
          <p:cNvSpPr txBox="1">
            <a:spLocks noChangeArrowheads="1"/>
          </p:cNvSpPr>
          <p:nvPr>
            <p:custDataLst>
              <p:tags r:id="rId1"/>
            </p:custDataLst>
          </p:nvPr>
        </p:nvSpPr>
        <p:spPr bwMode="auto">
          <a:xfrm>
            <a:off x="540125" y="55790"/>
            <a:ext cx="7919193" cy="10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Profil hormonal de repos et marqueurs de l’inflammation </a:t>
            </a:r>
          </a:p>
        </p:txBody>
      </p:sp>
    </p:spTree>
    <p:extLst>
      <p:ext uri="{BB962C8B-B14F-4D97-AF65-F5344CB8AC3E}">
        <p14:creationId xmlns:p14="http://schemas.microsoft.com/office/powerpoint/2010/main" val="943937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C:\Users\Thomas\Desktop\Nouveau dossier\Seals-2004-Chronic Sympathetic activation_Pag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869" y="589190"/>
            <a:ext cx="671147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5"/>
          <p:cNvSpPr>
            <a:spLocks noChangeArrowheads="1"/>
          </p:cNvSpPr>
          <p:nvPr/>
        </p:nvSpPr>
        <p:spPr bwMode="auto">
          <a:xfrm>
            <a:off x="368641" y="96611"/>
            <a:ext cx="8405436" cy="70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50000"/>
              </a:lnSpc>
            </a:pPr>
            <a:r>
              <a:rPr lang="fr-FR" altLang="fr-FR" sz="2700" dirty="0">
                <a:solidFill>
                  <a:srgbClr val="000000"/>
                </a:solidFill>
                <a:latin typeface="Comic Sans MS" pitchFamily="66" charset="0"/>
              </a:rPr>
              <a:t>Leptine + Insuline </a:t>
            </a:r>
            <a:r>
              <a:rPr lang="fr-FR" altLang="fr-FR" sz="2700" dirty="0">
                <a:solidFill>
                  <a:srgbClr val="000000"/>
                </a:solidFill>
                <a:latin typeface="Comic Sans MS" pitchFamily="66" charset="0"/>
                <a:sym typeface="Wingdings" pitchFamily="2" charset="2"/>
              </a:rPr>
              <a:t> chez les </a:t>
            </a:r>
            <a:r>
              <a:rPr lang="fr-FR" altLang="fr-FR" sz="2700" dirty="0" smtClean="0">
                <a:solidFill>
                  <a:srgbClr val="000000"/>
                </a:solidFill>
                <a:latin typeface="Comic Sans MS" pitchFamily="66" charset="0"/>
                <a:sym typeface="Wingdings" pitchFamily="2" charset="2"/>
              </a:rPr>
              <a:t>sujets avec trisomie</a:t>
            </a:r>
            <a:endParaRPr lang="fr-FR" altLang="fr-FR" sz="2700" dirty="0">
              <a:solidFill>
                <a:srgbClr val="000000"/>
              </a:solidFill>
              <a:latin typeface="Comic Sans MS" pitchFamily="66" charset="0"/>
            </a:endParaRPr>
          </a:p>
        </p:txBody>
      </p:sp>
      <p:sp>
        <p:nvSpPr>
          <p:cNvPr id="83972" name="Rectangle 7"/>
          <p:cNvSpPr>
            <a:spLocks noChangeArrowheads="1"/>
          </p:cNvSpPr>
          <p:nvPr/>
        </p:nvSpPr>
        <p:spPr bwMode="auto">
          <a:xfrm>
            <a:off x="6466212" y="6049736"/>
            <a:ext cx="2651014" cy="77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50000"/>
              </a:lnSpc>
            </a:pPr>
            <a:r>
              <a:rPr lang="fr-FR" altLang="fr-FR" sz="2000">
                <a:latin typeface="Comic Sans MS" pitchFamily="66" charset="0"/>
              </a:rPr>
              <a:t>(Seals et Bell 2004)</a:t>
            </a:r>
            <a:r>
              <a:rPr lang="fr-FR" altLang="fr-FR" sz="3000">
                <a:latin typeface="Comic Sans MS" pitchFamily="66" charset="0"/>
              </a:rPr>
              <a:t>.</a:t>
            </a:r>
          </a:p>
        </p:txBody>
      </p:sp>
      <p:sp>
        <p:nvSpPr>
          <p:cNvPr id="2" name="ZoneTexte 1"/>
          <p:cNvSpPr txBox="1"/>
          <p:nvPr/>
        </p:nvSpPr>
        <p:spPr>
          <a:xfrm>
            <a:off x="35358" y="6072745"/>
            <a:ext cx="2589170" cy="553998"/>
          </a:xfrm>
          <a:prstGeom prst="rect">
            <a:avLst/>
          </a:prstGeom>
          <a:noFill/>
        </p:spPr>
        <p:txBody>
          <a:bodyPr wrap="none" rtlCol="0">
            <a:spAutoFit/>
          </a:bodyPr>
          <a:lstStyle/>
          <a:p>
            <a:r>
              <a:rPr lang="fr-FR" sz="1000" dirty="0" err="1" smtClean="0"/>
              <a:t>Resting</a:t>
            </a:r>
            <a:r>
              <a:rPr lang="fr-FR" sz="1000" dirty="0" smtClean="0"/>
              <a:t> </a:t>
            </a:r>
            <a:r>
              <a:rPr lang="fr-FR" sz="1000" dirty="0" err="1" smtClean="0"/>
              <a:t>metabolic</a:t>
            </a:r>
            <a:r>
              <a:rPr lang="fr-FR" sz="1000" dirty="0" smtClean="0"/>
              <a:t> rate (RMR)</a:t>
            </a:r>
          </a:p>
          <a:p>
            <a:r>
              <a:rPr lang="fr-FR" sz="1000" dirty="0" smtClean="0"/>
              <a:t>Total </a:t>
            </a:r>
            <a:r>
              <a:rPr lang="fr-FR" sz="1000" dirty="0" err="1" smtClean="0"/>
              <a:t>energy</a:t>
            </a:r>
            <a:r>
              <a:rPr lang="fr-FR" sz="1000" dirty="0" smtClean="0"/>
              <a:t> </a:t>
            </a:r>
            <a:r>
              <a:rPr lang="fr-FR" sz="1000" dirty="0" err="1" smtClean="0"/>
              <a:t>expenditure</a:t>
            </a:r>
            <a:r>
              <a:rPr lang="fr-FR" sz="1000" dirty="0" smtClean="0"/>
              <a:t> (TEE)</a:t>
            </a:r>
          </a:p>
          <a:p>
            <a:r>
              <a:rPr lang="en-US" sz="1000" dirty="0"/>
              <a:t>energy expenditure of physical activity (EEPA</a:t>
            </a:r>
            <a:r>
              <a:rPr lang="en-US" sz="1000" dirty="0" smtClean="0"/>
              <a:t>) </a:t>
            </a:r>
            <a:endParaRPr lang="fr-FR" sz="1000" dirty="0"/>
          </a:p>
        </p:txBody>
      </p:sp>
    </p:spTree>
    <p:extLst>
      <p:ext uri="{BB962C8B-B14F-4D97-AF65-F5344CB8AC3E}">
        <p14:creationId xmlns:p14="http://schemas.microsoft.com/office/powerpoint/2010/main" val="109166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7374" y="982436"/>
            <a:ext cx="2026451" cy="1767568"/>
          </a:xfrm>
          <a:prstGeom prst="rect">
            <a:avLst/>
          </a:prstGeom>
          <a:noFill/>
        </p:spPr>
        <p:txBody>
          <a:bodyPr lIns="76819" tIns="38409" rIns="76819" bIns="38409">
            <a:spAutoFit/>
          </a:bodyPr>
          <a:lstStyle/>
          <a:p>
            <a:pPr marL="384094" indent="-384094" defTabSz="914297">
              <a:buFont typeface="Arial" pitchFamily="34" charset="0"/>
              <a:buChar char="•"/>
              <a:defRPr/>
            </a:pPr>
            <a:r>
              <a:rPr lang="fr-FR" sz="2700" dirty="0">
                <a:latin typeface="Comic Sans MS" pitchFamily="66" charset="0"/>
                <a:sym typeface="Wingdings"/>
              </a:rPr>
              <a:t> IL-6</a:t>
            </a:r>
          </a:p>
          <a:p>
            <a:pPr marL="384094" indent="-384094" defTabSz="914297">
              <a:buFont typeface="Arial" pitchFamily="34" charset="0"/>
              <a:buChar char="•"/>
              <a:defRPr/>
            </a:pPr>
            <a:r>
              <a:rPr lang="fr-FR" sz="2700" dirty="0">
                <a:latin typeface="Comic Sans MS" pitchFamily="66" charset="0"/>
                <a:sym typeface="Wingdings"/>
              </a:rPr>
              <a:t> leptine</a:t>
            </a:r>
          </a:p>
          <a:p>
            <a:pPr marL="384094" indent="-384094" defTabSz="914297">
              <a:buFont typeface="Arial" pitchFamily="34" charset="0"/>
              <a:buChar char="•"/>
              <a:defRPr/>
            </a:pPr>
            <a:r>
              <a:rPr lang="fr-FR" sz="2700" dirty="0">
                <a:latin typeface="Comic Sans MS" pitchFamily="66" charset="0"/>
                <a:sym typeface="Wingdings"/>
              </a:rPr>
              <a:t> CRP</a:t>
            </a:r>
          </a:p>
          <a:p>
            <a:pPr defTabSz="914297">
              <a:defRPr/>
            </a:pPr>
            <a:endParaRPr lang="fr-FR" sz="2700" dirty="0">
              <a:latin typeface="Comic Sans MS" pitchFamily="66" charset="0"/>
            </a:endParaRPr>
          </a:p>
        </p:txBody>
      </p:sp>
      <p:sp>
        <p:nvSpPr>
          <p:cNvPr id="84996" name="ZoneTexte 4"/>
          <p:cNvSpPr txBox="1">
            <a:spLocks noChangeArrowheads="1"/>
          </p:cNvSpPr>
          <p:nvPr>
            <p:custDataLst>
              <p:tags r:id="rId1"/>
            </p:custDataLst>
          </p:nvPr>
        </p:nvSpPr>
        <p:spPr bwMode="auto">
          <a:xfrm>
            <a:off x="540125" y="55790"/>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Effets de l’activité physique régulière</a:t>
            </a:r>
          </a:p>
        </p:txBody>
      </p:sp>
      <p:sp>
        <p:nvSpPr>
          <p:cNvPr id="84998" name="ZoneTexte 8"/>
          <p:cNvSpPr txBox="1">
            <a:spLocks noChangeArrowheads="1"/>
          </p:cNvSpPr>
          <p:nvPr/>
        </p:nvSpPr>
        <p:spPr bwMode="auto">
          <a:xfrm>
            <a:off x="1055280" y="2318657"/>
            <a:ext cx="5305307" cy="2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200" dirty="0" err="1">
                <a:latin typeface="Comic Sans MS" pitchFamily="66" charset="0"/>
              </a:rPr>
              <a:t>Oberbach</a:t>
            </a:r>
            <a:r>
              <a:rPr lang="fr-FR" altLang="fr-FR" sz="1200" dirty="0">
                <a:latin typeface="Comic Sans MS" pitchFamily="66" charset="0"/>
              </a:rPr>
              <a:t> et al. 2006; </a:t>
            </a:r>
            <a:r>
              <a:rPr lang="fr-FR" altLang="fr-FR" sz="1200" dirty="0" err="1">
                <a:latin typeface="Comic Sans MS" pitchFamily="66" charset="0"/>
              </a:rPr>
              <a:t>Monzillo</a:t>
            </a:r>
            <a:r>
              <a:rPr lang="fr-FR" altLang="fr-FR" sz="1200" dirty="0">
                <a:latin typeface="Comic Sans MS" pitchFamily="66" charset="0"/>
              </a:rPr>
              <a:t> et al. 2003</a:t>
            </a:r>
          </a:p>
        </p:txBody>
      </p:sp>
      <p:grpSp>
        <p:nvGrpSpPr>
          <p:cNvPr id="8" name="Groupe 7"/>
          <p:cNvGrpSpPr/>
          <p:nvPr/>
        </p:nvGrpSpPr>
        <p:grpSpPr>
          <a:xfrm>
            <a:off x="2663825" y="1250254"/>
            <a:ext cx="5220543" cy="923925"/>
            <a:chOff x="2663825" y="1250254"/>
            <a:chExt cx="5220543" cy="923925"/>
          </a:xfrm>
        </p:grpSpPr>
        <p:sp>
          <p:nvSpPr>
            <p:cNvPr id="84995" name="ZoneTexte 3"/>
            <p:cNvSpPr txBox="1">
              <a:spLocks noChangeArrowheads="1"/>
            </p:cNvSpPr>
            <p:nvPr/>
          </p:nvSpPr>
          <p:spPr bwMode="auto">
            <a:xfrm>
              <a:off x="3356892" y="1250254"/>
              <a:ext cx="452747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marL="457200" indent="-457200">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buFont typeface="Arial" pitchFamily="34" charset="0"/>
                <a:buChar char="•"/>
              </a:pPr>
              <a:r>
                <a:rPr lang="fr-FR" altLang="fr-FR" sz="2700" dirty="0">
                  <a:solidFill>
                    <a:srgbClr val="7030A0"/>
                  </a:solidFill>
                  <a:latin typeface="Comic Sans MS" pitchFamily="66" charset="0"/>
                  <a:sym typeface="Wingdings" pitchFamily="2" charset="2"/>
                </a:rPr>
                <a:t> sensibilité à l’insuline</a:t>
              </a:r>
            </a:p>
            <a:p>
              <a:pPr>
                <a:buFont typeface="Arial" pitchFamily="34" charset="0"/>
                <a:buChar char="•"/>
              </a:pPr>
              <a:r>
                <a:rPr lang="fr-FR" altLang="fr-FR" sz="2700" dirty="0">
                  <a:solidFill>
                    <a:srgbClr val="7030A0"/>
                  </a:solidFill>
                  <a:latin typeface="Comic Sans MS" pitchFamily="66" charset="0"/>
                  <a:sym typeface="Wingdings" pitchFamily="2" charset="2"/>
                </a:rPr>
                <a:t> </a:t>
              </a:r>
              <a:r>
                <a:rPr lang="fr-FR" altLang="fr-FR" sz="2700" dirty="0" err="1">
                  <a:solidFill>
                    <a:srgbClr val="7030A0"/>
                  </a:solidFill>
                  <a:latin typeface="Comic Sans MS" pitchFamily="66" charset="0"/>
                  <a:sym typeface="Wingdings" pitchFamily="2" charset="2"/>
                </a:rPr>
                <a:t>adiponectine</a:t>
              </a:r>
              <a:endParaRPr lang="fr-FR" altLang="fr-FR" sz="2700" dirty="0">
                <a:solidFill>
                  <a:srgbClr val="7030A0"/>
                </a:solidFill>
                <a:latin typeface="Comic Sans MS" pitchFamily="66" charset="0"/>
                <a:sym typeface="Wingdings" pitchFamily="2" charset="2"/>
              </a:endParaRPr>
            </a:p>
          </p:txBody>
        </p:sp>
        <p:cxnSp>
          <p:nvCxnSpPr>
            <p:cNvPr id="4" name="Connecteur en angle 3"/>
            <p:cNvCxnSpPr/>
            <p:nvPr/>
          </p:nvCxnSpPr>
          <p:spPr>
            <a:xfrm>
              <a:off x="2663825" y="1268760"/>
              <a:ext cx="612031" cy="317946"/>
            </a:xfrm>
            <a:prstGeom prst="bentConnector3">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ngle 10"/>
            <p:cNvCxnSpPr/>
            <p:nvPr/>
          </p:nvCxnSpPr>
          <p:spPr>
            <a:xfrm flipV="1">
              <a:off x="2663825" y="1814910"/>
              <a:ext cx="612031" cy="317946"/>
            </a:xfrm>
            <a:prstGeom prst="bentConnector3">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2663825" y="1700808"/>
              <a:ext cx="693067"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2204808" y="2318657"/>
            <a:ext cx="5751568" cy="3216418"/>
            <a:chOff x="2204808" y="2318657"/>
            <a:chExt cx="5751568" cy="3216418"/>
          </a:xfrm>
        </p:grpSpPr>
        <p:grpSp>
          <p:nvGrpSpPr>
            <p:cNvPr id="9" name="Groupe 8"/>
            <p:cNvGrpSpPr/>
            <p:nvPr/>
          </p:nvGrpSpPr>
          <p:grpSpPr>
            <a:xfrm>
              <a:off x="2204808" y="3380015"/>
              <a:ext cx="5751568" cy="2155060"/>
              <a:chOff x="1916776" y="3380015"/>
              <a:chExt cx="5751568" cy="2155060"/>
            </a:xfrm>
          </p:grpSpPr>
          <p:sp>
            <p:nvSpPr>
              <p:cNvPr id="7" name="ZoneTexte 6"/>
              <p:cNvSpPr txBox="1"/>
              <p:nvPr/>
            </p:nvSpPr>
            <p:spPr>
              <a:xfrm>
                <a:off x="1916776" y="3380015"/>
                <a:ext cx="5751568" cy="2155060"/>
              </a:xfrm>
              <a:prstGeom prst="rect">
                <a:avLst/>
              </a:prstGeom>
              <a:noFill/>
            </p:spPr>
            <p:txBody>
              <a:bodyPr wrap="square" lIns="76819" tIns="38409" rIns="76819" bIns="38409">
                <a:spAutoFit/>
              </a:bodyPr>
              <a:lstStyle/>
              <a:p>
                <a:pPr marL="384094" indent="-384094" defTabSz="914297">
                  <a:buFont typeface="Arial" pitchFamily="34" charset="0"/>
                  <a:buChar char="•"/>
                  <a:defRPr/>
                </a:pPr>
                <a:r>
                  <a:rPr lang="fr-FR" sz="2700" dirty="0">
                    <a:solidFill>
                      <a:srgbClr val="0000FF"/>
                    </a:solidFill>
                    <a:latin typeface="Comic Sans MS" pitchFamily="66" charset="0"/>
                    <a:sym typeface="Wingdings"/>
                  </a:rPr>
                  <a:t> poids corporel + masse grasse</a:t>
                </a:r>
              </a:p>
              <a:p>
                <a:pPr marL="384094" indent="-384094" defTabSz="914297">
                  <a:buFont typeface="Arial" pitchFamily="34" charset="0"/>
                  <a:buChar char="•"/>
                  <a:defRPr/>
                </a:pPr>
                <a:r>
                  <a:rPr lang="fr-FR" sz="2700" dirty="0">
                    <a:solidFill>
                      <a:srgbClr val="0000FF"/>
                    </a:solidFill>
                    <a:latin typeface="Comic Sans MS" pitchFamily="66" charset="0"/>
                    <a:sym typeface="Wingdings"/>
                  </a:rPr>
                  <a:t> VO</a:t>
                </a:r>
                <a:r>
                  <a:rPr lang="fr-FR" sz="2700" baseline="-25000" dirty="0">
                    <a:solidFill>
                      <a:srgbClr val="0000FF"/>
                    </a:solidFill>
                    <a:latin typeface="Comic Sans MS" pitchFamily="66" charset="0"/>
                    <a:sym typeface="Wingdings"/>
                  </a:rPr>
                  <a:t>2pic</a:t>
                </a:r>
              </a:p>
              <a:p>
                <a:pPr marL="384094" indent="-384094" defTabSz="914297">
                  <a:buFont typeface="Arial" pitchFamily="34" charset="0"/>
                  <a:buChar char="•"/>
                  <a:defRPr/>
                </a:pPr>
                <a:r>
                  <a:rPr lang="fr-FR" sz="2700" dirty="0">
                    <a:solidFill>
                      <a:srgbClr val="0000FF"/>
                    </a:solidFill>
                    <a:latin typeface="Comic Sans MS" pitchFamily="66" charset="0"/>
                    <a:sym typeface="Wingdings"/>
                  </a:rPr>
                  <a:t> FC</a:t>
                </a:r>
                <a:r>
                  <a:rPr lang="fr-FR" sz="2700" baseline="-25000" dirty="0">
                    <a:solidFill>
                      <a:srgbClr val="0000FF"/>
                    </a:solidFill>
                    <a:latin typeface="Comic Sans MS" pitchFamily="66" charset="0"/>
                    <a:sym typeface="Wingdings"/>
                  </a:rPr>
                  <a:t>pic</a:t>
                </a:r>
              </a:p>
              <a:p>
                <a:pPr marL="384094" indent="-384094" defTabSz="914297">
                  <a:buFont typeface="Arial" pitchFamily="34" charset="0"/>
                  <a:buChar char="•"/>
                  <a:defRPr/>
                </a:pPr>
                <a:r>
                  <a:rPr lang="fr-FR" sz="2700" dirty="0" smtClean="0">
                    <a:solidFill>
                      <a:srgbClr val="0000FF"/>
                    </a:solidFill>
                    <a:latin typeface="Comic Sans MS" pitchFamily="66" charset="0"/>
                    <a:sym typeface="Wingdings"/>
                  </a:rPr>
                  <a:t> </a:t>
                </a:r>
                <a:r>
                  <a:rPr lang="fr-FR" sz="2700" dirty="0">
                    <a:solidFill>
                      <a:srgbClr val="0000FF"/>
                    </a:solidFill>
                    <a:latin typeface="Comic Sans MS" pitchFamily="66" charset="0"/>
                    <a:sym typeface="Wingdings"/>
                  </a:rPr>
                  <a:t>durée d’effort</a:t>
                </a:r>
                <a:endParaRPr lang="fr-FR" sz="2700" baseline="-25000" dirty="0">
                  <a:solidFill>
                    <a:srgbClr val="0000FF"/>
                  </a:solidFill>
                  <a:latin typeface="Comic Sans MS" pitchFamily="66" charset="0"/>
                  <a:sym typeface="Wingdings"/>
                </a:endParaRPr>
              </a:p>
              <a:p>
                <a:pPr defTabSz="914297">
                  <a:defRPr/>
                </a:pPr>
                <a:endParaRPr lang="fr-FR" sz="2700" dirty="0">
                  <a:solidFill>
                    <a:srgbClr val="0000FF"/>
                  </a:solidFill>
                  <a:latin typeface="Comic Sans MS" pitchFamily="66" charset="0"/>
                </a:endParaRPr>
              </a:p>
            </p:txBody>
          </p:sp>
          <p:sp>
            <p:nvSpPr>
              <p:cNvPr id="10" name="ZoneTexte 9"/>
              <p:cNvSpPr txBox="1">
                <a:spLocks noChangeArrowheads="1"/>
              </p:cNvSpPr>
              <p:nvPr/>
            </p:nvSpPr>
            <p:spPr bwMode="auto">
              <a:xfrm>
                <a:off x="1979712" y="5229200"/>
                <a:ext cx="3965007" cy="26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200" dirty="0">
                    <a:solidFill>
                      <a:srgbClr val="0000FF"/>
                    </a:solidFill>
                    <a:latin typeface="Comic Sans MS" pitchFamily="66" charset="0"/>
                  </a:rPr>
                  <a:t>Rimmer et al. 2004</a:t>
                </a:r>
              </a:p>
            </p:txBody>
          </p:sp>
        </p:grpSp>
        <p:sp>
          <p:nvSpPr>
            <p:cNvPr id="12" name="Flèche vers le bas 11"/>
            <p:cNvSpPr/>
            <p:nvPr/>
          </p:nvSpPr>
          <p:spPr>
            <a:xfrm>
              <a:off x="4572000" y="2318657"/>
              <a:ext cx="360040" cy="1061358"/>
            </a:xfrm>
            <a:prstGeom prst="downArrow">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0546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oneTexte 1"/>
          <p:cNvSpPr txBox="1">
            <a:spLocks noChangeArrowheads="1"/>
          </p:cNvSpPr>
          <p:nvPr>
            <p:custDataLst>
              <p:tags r:id="rId1"/>
            </p:custDataLst>
          </p:nvPr>
        </p:nvSpPr>
        <p:spPr bwMode="auto">
          <a:xfrm>
            <a:off x="540125" y="55790"/>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Protocole</a:t>
            </a:r>
          </a:p>
        </p:txBody>
      </p:sp>
      <p:sp>
        <p:nvSpPr>
          <p:cNvPr id="86019" name="ZoneTexte 2"/>
          <p:cNvSpPr txBox="1">
            <a:spLocks noChangeArrowheads="1"/>
          </p:cNvSpPr>
          <p:nvPr/>
        </p:nvSpPr>
        <p:spPr bwMode="auto">
          <a:xfrm>
            <a:off x="756963" y="1454604"/>
            <a:ext cx="7920507" cy="235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marL="742950" indent="-742950">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nSpc>
                <a:spcPct val="200000"/>
              </a:lnSpc>
              <a:buFont typeface="Calibri" pitchFamily="34" charset="0"/>
              <a:buAutoNum type="arabicPeriod"/>
            </a:pPr>
            <a:r>
              <a:rPr lang="fr-FR" altLang="fr-FR" sz="3700" dirty="0">
                <a:latin typeface="Comic Sans MS" pitchFamily="66" charset="0"/>
              </a:rPr>
              <a:t>Epreuve d’effort maximale</a:t>
            </a:r>
          </a:p>
          <a:p>
            <a:pPr>
              <a:lnSpc>
                <a:spcPct val="200000"/>
              </a:lnSpc>
              <a:buFont typeface="Calibri" pitchFamily="34" charset="0"/>
              <a:buAutoNum type="arabicPeriod"/>
            </a:pPr>
            <a:r>
              <a:rPr lang="fr-FR" altLang="fr-FR" sz="3700" dirty="0" smtClean="0">
                <a:latin typeface="Comic Sans MS" pitchFamily="66" charset="0"/>
              </a:rPr>
              <a:t>Epreuve </a:t>
            </a:r>
            <a:r>
              <a:rPr lang="fr-FR" altLang="fr-FR" sz="3700" dirty="0">
                <a:latin typeface="Comic Sans MS" pitchFamily="66" charset="0"/>
              </a:rPr>
              <a:t>d’effort sous-maximale</a:t>
            </a:r>
          </a:p>
        </p:txBody>
      </p:sp>
    </p:spTree>
    <p:extLst>
      <p:ext uri="{BB962C8B-B14F-4D97-AF65-F5344CB8AC3E}">
        <p14:creationId xmlns:p14="http://schemas.microsoft.com/office/powerpoint/2010/main" val="2904335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oneTexte 4"/>
          <p:cNvSpPr txBox="1">
            <a:spLocks noChangeArrowheads="1"/>
          </p:cNvSpPr>
          <p:nvPr>
            <p:custDataLst>
              <p:tags r:id="rId1"/>
            </p:custDataLst>
          </p:nvPr>
        </p:nvSpPr>
        <p:spPr bwMode="auto">
          <a:xfrm>
            <a:off x="540125" y="55790"/>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Epreuve d’effort maximale</a:t>
            </a:r>
          </a:p>
        </p:txBody>
      </p:sp>
      <p:sp>
        <p:nvSpPr>
          <p:cNvPr id="87043" name="Rectangle 2"/>
          <p:cNvSpPr>
            <a:spLocks noChangeArrowheads="1"/>
          </p:cNvSpPr>
          <p:nvPr/>
        </p:nvSpPr>
        <p:spPr bwMode="auto">
          <a:xfrm>
            <a:off x="3558774" y="960665"/>
            <a:ext cx="5424897" cy="261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marL="457200" indent="-457200">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fontAlgn="base">
              <a:spcBef>
                <a:spcPct val="0"/>
              </a:spcBef>
              <a:spcAft>
                <a:spcPct val="0"/>
              </a:spcAft>
              <a:defRPr sz="2100">
                <a:solidFill>
                  <a:schemeClr val="tx1"/>
                </a:solidFill>
                <a:latin typeface="Calibri" pitchFamily="34" charset="0"/>
              </a:defRPr>
            </a:lvl6pPr>
            <a:lvl7pPr marL="2971800" indent="-228600" fontAlgn="base">
              <a:spcBef>
                <a:spcPct val="0"/>
              </a:spcBef>
              <a:spcAft>
                <a:spcPct val="0"/>
              </a:spcAft>
              <a:defRPr sz="2100">
                <a:solidFill>
                  <a:schemeClr val="tx1"/>
                </a:solidFill>
                <a:latin typeface="Calibri" pitchFamily="34" charset="0"/>
              </a:defRPr>
            </a:lvl7pPr>
            <a:lvl8pPr marL="3429000" indent="-228600" fontAlgn="base">
              <a:spcBef>
                <a:spcPct val="0"/>
              </a:spcBef>
              <a:spcAft>
                <a:spcPct val="0"/>
              </a:spcAft>
              <a:defRPr sz="2100">
                <a:solidFill>
                  <a:schemeClr val="tx1"/>
                </a:solidFill>
                <a:latin typeface="Calibri" pitchFamily="34" charset="0"/>
              </a:defRPr>
            </a:lvl8pPr>
            <a:lvl9pPr marL="3886200" indent="-228600" fontAlgn="base">
              <a:spcBef>
                <a:spcPct val="0"/>
              </a:spcBef>
              <a:spcAft>
                <a:spcPct val="0"/>
              </a:spcAft>
              <a:defRPr sz="2100">
                <a:solidFill>
                  <a:schemeClr val="tx1"/>
                </a:solidFill>
                <a:latin typeface="Calibri" pitchFamily="34" charset="0"/>
              </a:defRPr>
            </a:lvl9pPr>
          </a:lstStyle>
          <a:p>
            <a:pPr algn="just" defTabSz="768187" eaLnBrk="0" hangingPunct="0">
              <a:lnSpc>
                <a:spcPct val="150000"/>
              </a:lnSpc>
              <a:buFont typeface="Arial" pitchFamily="34" charset="0"/>
              <a:buChar char="•"/>
            </a:pPr>
            <a:r>
              <a:rPr lang="fr-FR" altLang="fr-FR" sz="2700">
                <a:latin typeface="Comic Sans MS" pitchFamily="66" charset="0"/>
              </a:rPr>
              <a:t>Marche sur tapis roulant.</a:t>
            </a:r>
          </a:p>
          <a:p>
            <a:pPr algn="just" defTabSz="768187" eaLnBrk="0" hangingPunct="0">
              <a:lnSpc>
                <a:spcPct val="150000"/>
              </a:lnSpc>
              <a:buFont typeface="Arial" pitchFamily="34" charset="0"/>
              <a:buChar char="•"/>
            </a:pPr>
            <a:r>
              <a:rPr lang="fr-FR" altLang="fr-FR" sz="2700">
                <a:latin typeface="Comic Sans MS" pitchFamily="66" charset="0"/>
              </a:rPr>
              <a:t>Paliers de 1 minute.</a:t>
            </a:r>
          </a:p>
          <a:p>
            <a:pPr algn="just" defTabSz="768187" eaLnBrk="0" hangingPunct="0">
              <a:lnSpc>
                <a:spcPct val="150000"/>
              </a:lnSpc>
              <a:buFont typeface="Arial" pitchFamily="34" charset="0"/>
              <a:buChar char="•"/>
            </a:pPr>
            <a:r>
              <a:rPr lang="fr-FR" altLang="fr-FR" sz="2700">
                <a:latin typeface="Comic Sans MS" pitchFamily="66" charset="0"/>
              </a:rPr>
              <a:t>Incréments de pente (2%) ou de vitesse (1 km.h</a:t>
            </a:r>
            <a:r>
              <a:rPr lang="fr-FR" altLang="fr-FR" sz="2700" baseline="30000">
                <a:latin typeface="Comic Sans MS" pitchFamily="66" charset="0"/>
              </a:rPr>
              <a:t>-1</a:t>
            </a:r>
            <a:r>
              <a:rPr lang="fr-FR" altLang="fr-FR" sz="2700">
                <a:latin typeface="Comic Sans MS" pitchFamily="66" charset="0"/>
              </a:rPr>
              <a:t>).</a:t>
            </a:r>
            <a:endParaRPr lang="fr-FR" altLang="fr-FR" sz="2700">
              <a:solidFill>
                <a:srgbClr val="000000"/>
              </a:solidFill>
              <a:latin typeface="Comic Sans MS" pitchFamily="66" charset="0"/>
              <a:ea typeface="MS PGothic" pitchFamily="34" charset="-128"/>
              <a:cs typeface="Times New Roman" pitchFamily="18" charset="0"/>
            </a:endParaRPr>
          </a:p>
        </p:txBody>
      </p:sp>
      <p:sp>
        <p:nvSpPr>
          <p:cNvPr id="7" name="Rectangle 6"/>
          <p:cNvSpPr/>
          <p:nvPr/>
        </p:nvSpPr>
        <p:spPr>
          <a:xfrm>
            <a:off x="876553" y="3984172"/>
            <a:ext cx="8107119" cy="2577193"/>
          </a:xfrm>
          <a:prstGeom prst="rect">
            <a:avLst/>
          </a:prstGeom>
        </p:spPr>
        <p:txBody>
          <a:bodyPr lIns="76819" tIns="38409" rIns="76819" bIns="38409">
            <a:spAutoFit/>
          </a:bodyPr>
          <a:lstStyle/>
          <a:p>
            <a:pPr algn="just" defTabSz="768187" eaLnBrk="0" hangingPunct="0">
              <a:lnSpc>
                <a:spcPct val="150000"/>
              </a:lnSpc>
              <a:defRPr/>
            </a:pPr>
            <a:r>
              <a:rPr lang="fr-FR" sz="2700" dirty="0">
                <a:latin typeface="Comic Sans MS" pitchFamily="66" charset="0"/>
              </a:rPr>
              <a:t>Mesures de=</a:t>
            </a:r>
          </a:p>
          <a:p>
            <a:pPr marL="384094" indent="-384094" algn="just" defTabSz="768187" eaLnBrk="0" hangingPunct="0">
              <a:lnSpc>
                <a:spcPct val="150000"/>
              </a:lnSpc>
              <a:buFont typeface="Arial" pitchFamily="34" charset="0"/>
              <a:buChar char="•"/>
              <a:defRPr/>
            </a:pPr>
            <a:r>
              <a:rPr lang="fr-FR" sz="2700" dirty="0">
                <a:solidFill>
                  <a:prstClr val="black"/>
                </a:solidFill>
                <a:latin typeface="Comic Sans MS" pitchFamily="66" charset="0"/>
                <a:ea typeface="MS PGothic" pitchFamily="34" charset="-128"/>
                <a:cs typeface="Times New Roman"/>
              </a:rPr>
              <a:t>FC</a:t>
            </a:r>
            <a:r>
              <a:rPr lang="fr-FR" sz="2700" baseline="-25000" dirty="0">
                <a:solidFill>
                  <a:prstClr val="black"/>
                </a:solidFill>
                <a:latin typeface="Comic Sans MS" pitchFamily="66" charset="0"/>
                <a:ea typeface="MS PGothic" pitchFamily="34" charset="-128"/>
                <a:cs typeface="Times New Roman"/>
              </a:rPr>
              <a:t>pic</a:t>
            </a:r>
            <a:r>
              <a:rPr lang="fr-FR" sz="2700" dirty="0">
                <a:solidFill>
                  <a:prstClr val="black"/>
                </a:solidFill>
                <a:latin typeface="Comic Sans MS" pitchFamily="66" charset="0"/>
                <a:ea typeface="MS PGothic" pitchFamily="34" charset="-128"/>
                <a:cs typeface="Times New Roman"/>
              </a:rPr>
              <a:t>, VO</a:t>
            </a:r>
            <a:r>
              <a:rPr lang="fr-FR" sz="2700" baseline="-25000" dirty="0">
                <a:solidFill>
                  <a:prstClr val="black"/>
                </a:solidFill>
                <a:latin typeface="Comic Sans MS" pitchFamily="66" charset="0"/>
                <a:ea typeface="MS PGothic" pitchFamily="34" charset="-128"/>
                <a:cs typeface="Times New Roman"/>
              </a:rPr>
              <a:t>2pic</a:t>
            </a:r>
            <a:r>
              <a:rPr lang="fr-FR" sz="2700" dirty="0">
                <a:solidFill>
                  <a:prstClr val="black"/>
                </a:solidFill>
                <a:latin typeface="Comic Sans MS" pitchFamily="66" charset="0"/>
                <a:ea typeface="MS PGothic" pitchFamily="34" charset="-128"/>
                <a:cs typeface="Times New Roman"/>
              </a:rPr>
              <a:t>, VE</a:t>
            </a:r>
            <a:r>
              <a:rPr lang="fr-FR" sz="2700" baseline="-25000" dirty="0">
                <a:solidFill>
                  <a:prstClr val="black"/>
                </a:solidFill>
                <a:latin typeface="Comic Sans MS" pitchFamily="66" charset="0"/>
                <a:ea typeface="MS PGothic" pitchFamily="34" charset="-128"/>
                <a:cs typeface="Times New Roman"/>
              </a:rPr>
              <a:t>pic</a:t>
            </a:r>
          </a:p>
          <a:p>
            <a:pPr marL="384094" indent="-384094" algn="just" defTabSz="768187" eaLnBrk="0" hangingPunct="0">
              <a:lnSpc>
                <a:spcPct val="150000"/>
              </a:lnSpc>
              <a:buFont typeface="Arial" pitchFamily="34" charset="0"/>
              <a:buChar char="•"/>
              <a:defRPr/>
            </a:pPr>
            <a:r>
              <a:rPr lang="fr-FR" sz="2700" dirty="0">
                <a:solidFill>
                  <a:prstClr val="black"/>
                </a:solidFill>
                <a:latin typeface="Comic Sans MS" pitchFamily="66" charset="0"/>
                <a:ea typeface="MS PGothic" pitchFamily="34" charset="-128"/>
                <a:cs typeface="Times New Roman"/>
              </a:rPr>
              <a:t>Variables hormonales à différents temps (début, fin d’EE et récupération)</a:t>
            </a:r>
          </a:p>
        </p:txBody>
      </p:sp>
      <p:pic>
        <p:nvPicPr>
          <p:cNvPr id="87045" name="Picture 3" descr="C:\Users\Thomas\Desktop\photo 2.JPG"/>
          <p:cNvPicPr>
            <a:picLocks noChangeAspect="1" noChangeArrowheads="1"/>
          </p:cNvPicPr>
          <p:nvPr/>
        </p:nvPicPr>
        <p:blipFill>
          <a:blip r:embed="rId4" cstate="print">
            <a:extLst>
              <a:ext uri="{28A0092B-C50C-407E-A947-70E740481C1C}">
                <a14:useLocalDpi xmlns:a14="http://schemas.microsoft.com/office/drawing/2010/main" val="0"/>
              </a:ext>
            </a:extLst>
          </a:blip>
          <a:srcRect l="12389" t="13341"/>
          <a:stretch>
            <a:fillRect/>
          </a:stretch>
        </p:blipFill>
        <p:spPr bwMode="auto">
          <a:xfrm>
            <a:off x="892322" y="759279"/>
            <a:ext cx="2206492" cy="301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696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oneTexte 4"/>
          <p:cNvSpPr txBox="1">
            <a:spLocks noChangeArrowheads="1"/>
          </p:cNvSpPr>
          <p:nvPr>
            <p:custDataLst>
              <p:tags r:id="rId1"/>
            </p:custDataLst>
          </p:nvPr>
        </p:nvSpPr>
        <p:spPr bwMode="auto">
          <a:xfrm>
            <a:off x="540125" y="118383"/>
            <a:ext cx="7919193" cy="59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Epreuve d’effort maximale</a:t>
            </a:r>
          </a:p>
        </p:txBody>
      </p:sp>
      <p:sp>
        <p:nvSpPr>
          <p:cNvPr id="3" name="Rectangle 2"/>
          <p:cNvSpPr/>
          <p:nvPr/>
        </p:nvSpPr>
        <p:spPr>
          <a:xfrm>
            <a:off x="296345" y="728844"/>
            <a:ext cx="8553424" cy="5663713"/>
          </a:xfrm>
          <a:prstGeom prst="rect">
            <a:avLst/>
          </a:prstGeom>
        </p:spPr>
        <p:txBody>
          <a:bodyPr wrap="square" lIns="76819" tIns="38409" rIns="76819" bIns="38409">
            <a:spAutoFit/>
          </a:bodyPr>
          <a:lstStyle/>
          <a:p>
            <a:pPr algn="just" defTabSz="914297">
              <a:lnSpc>
                <a:spcPct val="150000"/>
              </a:lnSpc>
              <a:defRPr/>
            </a:pPr>
            <a:r>
              <a:rPr lang="fr-FR" sz="2700" dirty="0">
                <a:latin typeface="Comic Sans MS" pitchFamily="66" charset="0"/>
              </a:rPr>
              <a:t>Chez les </a:t>
            </a:r>
            <a:r>
              <a:rPr lang="fr-FR" sz="2800" dirty="0" smtClean="0">
                <a:latin typeface="Comic Sans MS" panose="030F0702030302020204" pitchFamily="66" charset="0"/>
              </a:rPr>
              <a:t>sujets </a:t>
            </a:r>
            <a:r>
              <a:rPr lang="fr-FR" sz="2800" dirty="0">
                <a:latin typeface="Comic Sans MS" panose="030F0702030302020204" pitchFamily="66" charset="0"/>
              </a:rPr>
              <a:t>avec </a:t>
            </a:r>
            <a:r>
              <a:rPr lang="fr-FR" sz="2800" dirty="0" smtClean="0">
                <a:latin typeface="Comic Sans MS" panose="030F0702030302020204" pitchFamily="66" charset="0"/>
              </a:rPr>
              <a:t>trisomie, </a:t>
            </a:r>
            <a:r>
              <a:rPr lang="fr-FR" sz="2700" dirty="0" smtClean="0">
                <a:latin typeface="Comic Sans MS" pitchFamily="66" charset="0"/>
              </a:rPr>
              <a:t>on </a:t>
            </a:r>
            <a:r>
              <a:rPr lang="fr-FR" sz="2700" dirty="0">
                <a:latin typeface="Comic Sans MS" pitchFamily="66" charset="0"/>
              </a:rPr>
              <a:t>observe des </a:t>
            </a:r>
            <a:r>
              <a:rPr lang="fr-FR" sz="2700" dirty="0" smtClean="0">
                <a:latin typeface="Comic Sans MS" pitchFamily="66" charset="0"/>
              </a:rPr>
              <a:t>altérations:</a:t>
            </a:r>
            <a:endParaRPr lang="fr-FR" sz="2700" dirty="0">
              <a:latin typeface="Comic Sans MS" pitchFamily="66" charset="0"/>
            </a:endParaRPr>
          </a:p>
          <a:p>
            <a:pPr marL="384094" indent="-384094" algn="just" defTabSz="914297">
              <a:lnSpc>
                <a:spcPct val="150000"/>
              </a:lnSpc>
              <a:buFont typeface="Arial"/>
              <a:buChar char="•"/>
              <a:defRPr/>
            </a:pPr>
            <a:r>
              <a:rPr lang="fr-FR" sz="2700" b="1" dirty="0" err="1">
                <a:solidFill>
                  <a:schemeClr val="tx2">
                    <a:lumMod val="60000"/>
                    <a:lumOff val="40000"/>
                  </a:schemeClr>
                </a:solidFill>
                <a:latin typeface="Comic Sans MS" pitchFamily="66" charset="0"/>
                <a:sym typeface="Wingdings"/>
              </a:rPr>
              <a:t>FC</a:t>
            </a:r>
            <a:r>
              <a:rPr lang="fr-FR" sz="2700" b="1" baseline="-25000" dirty="0" err="1">
                <a:solidFill>
                  <a:schemeClr val="tx2">
                    <a:lumMod val="60000"/>
                    <a:lumOff val="40000"/>
                  </a:schemeClr>
                </a:solidFill>
                <a:latin typeface="Comic Sans MS" pitchFamily="66" charset="0"/>
                <a:sym typeface="Wingdings"/>
              </a:rPr>
              <a:t>pic</a:t>
            </a:r>
            <a:r>
              <a:rPr lang="fr-FR" sz="2700" baseline="-25000" dirty="0">
                <a:solidFill>
                  <a:schemeClr val="tx2">
                    <a:lumMod val="60000"/>
                    <a:lumOff val="40000"/>
                  </a:schemeClr>
                </a:solidFill>
                <a:latin typeface="Comic Sans MS" pitchFamily="66" charset="0"/>
                <a:sym typeface="Wingdings"/>
              </a:rPr>
              <a:t> </a:t>
            </a:r>
            <a:r>
              <a:rPr lang="fr-FR" sz="2700" dirty="0" smtClean="0">
                <a:solidFill>
                  <a:schemeClr val="tx2">
                    <a:lumMod val="60000"/>
                    <a:lumOff val="40000"/>
                  </a:schemeClr>
                </a:solidFill>
                <a:latin typeface="Comic Sans MS" pitchFamily="66" charset="0"/>
                <a:sym typeface="Wingdings"/>
              </a:rPr>
              <a:t>( </a:t>
            </a:r>
            <a:r>
              <a:rPr lang="fr-FR" sz="2700" dirty="0" err="1" smtClean="0">
                <a:solidFill>
                  <a:schemeClr val="tx2">
                    <a:lumMod val="60000"/>
                    <a:lumOff val="40000"/>
                  </a:schemeClr>
                </a:solidFill>
                <a:latin typeface="Comic Sans MS" pitchFamily="66" charset="0"/>
                <a:sym typeface="Wingdings"/>
              </a:rPr>
              <a:t>Cont</a:t>
            </a:r>
            <a:r>
              <a:rPr lang="fr-FR" sz="2700" dirty="0" smtClean="0">
                <a:solidFill>
                  <a:schemeClr val="tx2">
                    <a:lumMod val="60000"/>
                    <a:lumOff val="40000"/>
                  </a:schemeClr>
                </a:solidFill>
                <a:latin typeface="Comic Sans MS" pitchFamily="66" charset="0"/>
                <a:sym typeface="Wingdings"/>
              </a:rPr>
              <a:t> = 192</a:t>
            </a:r>
            <a:r>
              <a:rPr lang="fr-FR" sz="2700" b="1" dirty="0" smtClean="0">
                <a:solidFill>
                  <a:schemeClr val="tx2">
                    <a:lumMod val="60000"/>
                    <a:lumOff val="40000"/>
                  </a:schemeClr>
                </a:solidFill>
                <a:latin typeface="Times New Roman"/>
                <a:cs typeface="Times New Roman"/>
                <a:sym typeface="Wingdings"/>
              </a:rPr>
              <a:t>±</a:t>
            </a:r>
            <a:r>
              <a:rPr lang="fr-FR" sz="2700" dirty="0" smtClean="0">
                <a:solidFill>
                  <a:schemeClr val="tx2">
                    <a:lumMod val="60000"/>
                    <a:lumOff val="40000"/>
                  </a:schemeClr>
                </a:solidFill>
                <a:latin typeface="Comic Sans MS" pitchFamily="66" charset="0"/>
                <a:sym typeface="Wingdings"/>
              </a:rPr>
              <a:t>9 </a:t>
            </a:r>
            <a:r>
              <a:rPr lang="fr-FR" sz="2700" i="1" dirty="0">
                <a:solidFill>
                  <a:schemeClr val="tx2">
                    <a:lumMod val="60000"/>
                    <a:lumOff val="40000"/>
                  </a:schemeClr>
                </a:solidFill>
                <a:latin typeface="Comic Sans MS" pitchFamily="66" charset="0"/>
                <a:sym typeface="Wingdings"/>
              </a:rPr>
              <a:t>vs.</a:t>
            </a:r>
            <a:r>
              <a:rPr lang="fr-FR" sz="2700" dirty="0">
                <a:solidFill>
                  <a:schemeClr val="tx2">
                    <a:lumMod val="60000"/>
                    <a:lumOff val="40000"/>
                  </a:schemeClr>
                </a:solidFill>
                <a:latin typeface="Comic Sans MS" pitchFamily="66" charset="0"/>
                <a:sym typeface="Wingdings"/>
              </a:rPr>
              <a:t> </a:t>
            </a:r>
            <a:r>
              <a:rPr lang="fr-FR" sz="2700" dirty="0" smtClean="0">
                <a:solidFill>
                  <a:schemeClr val="tx2">
                    <a:lumMod val="60000"/>
                    <a:lumOff val="40000"/>
                  </a:schemeClr>
                </a:solidFill>
                <a:latin typeface="Comic Sans MS" pitchFamily="66" charset="0"/>
                <a:sym typeface="Wingdings"/>
              </a:rPr>
              <a:t>T</a:t>
            </a:r>
            <a:r>
              <a:rPr lang="fr-FR" sz="2700" baseline="-25000" dirty="0" smtClean="0">
                <a:solidFill>
                  <a:schemeClr val="tx2">
                    <a:lumMod val="60000"/>
                    <a:lumOff val="40000"/>
                  </a:schemeClr>
                </a:solidFill>
                <a:latin typeface="Comic Sans MS" pitchFamily="66" charset="0"/>
                <a:sym typeface="Wingdings"/>
              </a:rPr>
              <a:t>21 </a:t>
            </a:r>
            <a:r>
              <a:rPr lang="fr-FR" sz="2700" dirty="0" smtClean="0">
                <a:solidFill>
                  <a:schemeClr val="tx2">
                    <a:lumMod val="60000"/>
                    <a:lumOff val="40000"/>
                  </a:schemeClr>
                </a:solidFill>
                <a:latin typeface="Comic Sans MS" pitchFamily="66" charset="0"/>
                <a:sym typeface="Wingdings"/>
              </a:rPr>
              <a:t>= 169</a:t>
            </a:r>
            <a:r>
              <a:rPr lang="fr-FR" sz="2700" b="1" dirty="0" smtClean="0">
                <a:solidFill>
                  <a:schemeClr val="tx2">
                    <a:lumMod val="60000"/>
                    <a:lumOff val="40000"/>
                  </a:schemeClr>
                </a:solidFill>
                <a:latin typeface="Times New Roman"/>
                <a:cs typeface="Times New Roman"/>
                <a:sym typeface="Wingdings"/>
              </a:rPr>
              <a:t>±</a:t>
            </a:r>
            <a:r>
              <a:rPr lang="fr-FR" sz="2700" dirty="0" smtClean="0">
                <a:solidFill>
                  <a:schemeClr val="tx2">
                    <a:lumMod val="60000"/>
                    <a:lumOff val="40000"/>
                  </a:schemeClr>
                </a:solidFill>
                <a:latin typeface="Comic Sans MS" pitchFamily="66" charset="0"/>
                <a:sym typeface="Wingdings"/>
              </a:rPr>
              <a:t>11 - </a:t>
            </a:r>
            <a:r>
              <a:rPr lang="fr-FR" sz="2700" dirty="0">
                <a:solidFill>
                  <a:schemeClr val="tx2">
                    <a:lumMod val="60000"/>
                    <a:lumOff val="40000"/>
                  </a:schemeClr>
                </a:solidFill>
                <a:latin typeface="Comic Sans MS" pitchFamily="66" charset="0"/>
              </a:rPr>
              <a:t>p&lt;0,01</a:t>
            </a:r>
            <a:r>
              <a:rPr lang="fr-FR" sz="2700" dirty="0" smtClean="0">
                <a:solidFill>
                  <a:schemeClr val="tx2">
                    <a:lumMod val="60000"/>
                    <a:lumOff val="40000"/>
                  </a:schemeClr>
                </a:solidFill>
                <a:latin typeface="Comic Sans MS" pitchFamily="66" charset="0"/>
                <a:sym typeface="Wingdings"/>
              </a:rPr>
              <a:t>)</a:t>
            </a:r>
            <a:endParaRPr lang="fr-FR" sz="2700" dirty="0">
              <a:solidFill>
                <a:schemeClr val="tx2">
                  <a:lumMod val="60000"/>
                  <a:lumOff val="40000"/>
                </a:schemeClr>
              </a:solidFill>
              <a:latin typeface="Comic Sans MS" pitchFamily="66" charset="0"/>
              <a:sym typeface="Wingdings"/>
            </a:endParaRPr>
          </a:p>
          <a:p>
            <a:pPr marL="384094" indent="-384094" algn="just" defTabSz="914297">
              <a:lnSpc>
                <a:spcPct val="150000"/>
              </a:lnSpc>
              <a:buFont typeface="Arial" pitchFamily="34" charset="0"/>
              <a:buChar char="•"/>
              <a:defRPr/>
            </a:pPr>
            <a:r>
              <a:rPr lang="fr-FR" sz="2700" b="1" dirty="0">
                <a:solidFill>
                  <a:schemeClr val="tx2">
                    <a:lumMod val="60000"/>
                    <a:lumOff val="40000"/>
                  </a:schemeClr>
                </a:solidFill>
                <a:latin typeface="Comic Sans MS" pitchFamily="66" charset="0"/>
                <a:sym typeface="Wingdings"/>
              </a:rPr>
              <a:t>VO</a:t>
            </a:r>
            <a:r>
              <a:rPr lang="fr-FR" sz="2700" b="1" baseline="-25000" dirty="0">
                <a:solidFill>
                  <a:schemeClr val="tx2">
                    <a:lumMod val="60000"/>
                    <a:lumOff val="40000"/>
                  </a:schemeClr>
                </a:solidFill>
                <a:latin typeface="Comic Sans MS" pitchFamily="66" charset="0"/>
                <a:sym typeface="Wingdings"/>
              </a:rPr>
              <a:t>2pic</a:t>
            </a:r>
            <a:r>
              <a:rPr lang="fr-FR" sz="2700" baseline="-25000" dirty="0">
                <a:solidFill>
                  <a:schemeClr val="tx2">
                    <a:lumMod val="60000"/>
                    <a:lumOff val="40000"/>
                  </a:schemeClr>
                </a:solidFill>
                <a:latin typeface="Comic Sans MS" pitchFamily="66" charset="0"/>
                <a:sym typeface="Wingdings"/>
              </a:rPr>
              <a:t> </a:t>
            </a:r>
            <a:r>
              <a:rPr lang="fr-FR" sz="2700" dirty="0">
                <a:solidFill>
                  <a:schemeClr val="tx2">
                    <a:lumMod val="60000"/>
                    <a:lumOff val="40000"/>
                  </a:schemeClr>
                </a:solidFill>
                <a:latin typeface="Comic Sans MS" pitchFamily="66" charset="0"/>
                <a:sym typeface="Wingdings"/>
              </a:rPr>
              <a:t>(</a:t>
            </a:r>
            <a:r>
              <a:rPr lang="fr-FR" sz="2700" dirty="0" err="1">
                <a:solidFill>
                  <a:schemeClr val="tx2">
                    <a:lumMod val="60000"/>
                    <a:lumOff val="40000"/>
                  </a:schemeClr>
                </a:solidFill>
                <a:latin typeface="Comic Sans MS" pitchFamily="66" charset="0"/>
                <a:sym typeface="Wingdings"/>
              </a:rPr>
              <a:t>Cont</a:t>
            </a:r>
            <a:r>
              <a:rPr lang="fr-FR" sz="2700" dirty="0">
                <a:solidFill>
                  <a:schemeClr val="tx2">
                    <a:lumMod val="60000"/>
                    <a:lumOff val="40000"/>
                  </a:schemeClr>
                </a:solidFill>
                <a:latin typeface="Comic Sans MS" pitchFamily="66" charset="0"/>
                <a:sym typeface="Wingdings"/>
              </a:rPr>
              <a:t> = 48,3</a:t>
            </a:r>
            <a:r>
              <a:rPr lang="fr-FR" sz="2700" b="1" dirty="0" smtClean="0">
                <a:solidFill>
                  <a:schemeClr val="tx2">
                    <a:lumMod val="60000"/>
                    <a:lumOff val="40000"/>
                  </a:schemeClr>
                </a:solidFill>
                <a:latin typeface="Times New Roman"/>
                <a:cs typeface="Times New Roman"/>
                <a:sym typeface="Wingdings"/>
              </a:rPr>
              <a:t>±</a:t>
            </a:r>
            <a:r>
              <a:rPr lang="fr-FR" sz="2700" dirty="0" smtClean="0">
                <a:solidFill>
                  <a:schemeClr val="tx2">
                    <a:lumMod val="60000"/>
                    <a:lumOff val="40000"/>
                  </a:schemeClr>
                </a:solidFill>
                <a:latin typeface="Comic Sans MS" pitchFamily="66" charset="0"/>
                <a:sym typeface="Wingdings"/>
              </a:rPr>
              <a:t>6,7 </a:t>
            </a:r>
            <a:r>
              <a:rPr lang="fr-FR" sz="2700" i="1" dirty="0">
                <a:solidFill>
                  <a:schemeClr val="tx2">
                    <a:lumMod val="60000"/>
                    <a:lumOff val="40000"/>
                  </a:schemeClr>
                </a:solidFill>
                <a:latin typeface="Comic Sans MS" pitchFamily="66" charset="0"/>
                <a:sym typeface="Wingdings"/>
              </a:rPr>
              <a:t>vs.</a:t>
            </a:r>
            <a:r>
              <a:rPr lang="fr-FR" sz="2700" dirty="0">
                <a:solidFill>
                  <a:schemeClr val="tx2">
                    <a:lumMod val="60000"/>
                    <a:lumOff val="40000"/>
                  </a:schemeClr>
                </a:solidFill>
                <a:latin typeface="Comic Sans MS" pitchFamily="66" charset="0"/>
                <a:sym typeface="Wingdings"/>
              </a:rPr>
              <a:t> T</a:t>
            </a:r>
            <a:r>
              <a:rPr lang="fr-FR" sz="2700" baseline="-25000" dirty="0">
                <a:solidFill>
                  <a:schemeClr val="tx2">
                    <a:lumMod val="60000"/>
                    <a:lumOff val="40000"/>
                  </a:schemeClr>
                </a:solidFill>
                <a:latin typeface="Comic Sans MS" pitchFamily="66" charset="0"/>
                <a:sym typeface="Wingdings"/>
              </a:rPr>
              <a:t>21 </a:t>
            </a:r>
            <a:r>
              <a:rPr lang="fr-FR" sz="2700" dirty="0">
                <a:solidFill>
                  <a:schemeClr val="tx2">
                    <a:lumMod val="60000"/>
                    <a:lumOff val="40000"/>
                  </a:schemeClr>
                </a:solidFill>
                <a:latin typeface="Comic Sans MS" pitchFamily="66" charset="0"/>
                <a:sym typeface="Wingdings"/>
              </a:rPr>
              <a:t>= </a:t>
            </a:r>
            <a:r>
              <a:rPr lang="fr-FR" sz="2700" dirty="0" smtClean="0">
                <a:solidFill>
                  <a:schemeClr val="tx2">
                    <a:lumMod val="60000"/>
                    <a:lumOff val="40000"/>
                  </a:schemeClr>
                </a:solidFill>
                <a:latin typeface="Comic Sans MS" pitchFamily="66" charset="0"/>
                <a:sym typeface="Wingdings"/>
              </a:rPr>
              <a:t>37,3</a:t>
            </a:r>
            <a:r>
              <a:rPr lang="fr-FR" sz="2700" b="1" dirty="0" smtClean="0">
                <a:solidFill>
                  <a:schemeClr val="tx2">
                    <a:lumMod val="60000"/>
                    <a:lumOff val="40000"/>
                  </a:schemeClr>
                </a:solidFill>
                <a:latin typeface="Times New Roman"/>
                <a:cs typeface="Times New Roman"/>
                <a:sym typeface="Wingdings"/>
              </a:rPr>
              <a:t>±</a:t>
            </a:r>
            <a:r>
              <a:rPr lang="fr-FR" sz="2700" dirty="0" smtClean="0">
                <a:solidFill>
                  <a:schemeClr val="tx2">
                    <a:lumMod val="60000"/>
                    <a:lumOff val="40000"/>
                  </a:schemeClr>
                </a:solidFill>
                <a:latin typeface="Comic Sans MS" pitchFamily="66" charset="0"/>
                <a:cs typeface="Times New Roman"/>
                <a:sym typeface="Wingdings"/>
              </a:rPr>
              <a:t>5,7 - </a:t>
            </a:r>
            <a:r>
              <a:rPr lang="fr-FR" sz="2700" dirty="0">
                <a:solidFill>
                  <a:schemeClr val="tx2">
                    <a:lumMod val="60000"/>
                    <a:lumOff val="40000"/>
                  </a:schemeClr>
                </a:solidFill>
                <a:latin typeface="Comic Sans MS" pitchFamily="66" charset="0"/>
              </a:rPr>
              <a:t>p&lt;0,01</a:t>
            </a:r>
            <a:r>
              <a:rPr lang="fr-FR" sz="2700" dirty="0" smtClean="0">
                <a:solidFill>
                  <a:schemeClr val="tx2">
                    <a:lumMod val="60000"/>
                    <a:lumOff val="40000"/>
                  </a:schemeClr>
                </a:solidFill>
                <a:latin typeface="Comic Sans MS" pitchFamily="66" charset="0"/>
                <a:sym typeface="Wingdings"/>
              </a:rPr>
              <a:t>)</a:t>
            </a:r>
            <a:endParaRPr lang="fr-FR" sz="2700" dirty="0">
              <a:solidFill>
                <a:schemeClr val="tx2">
                  <a:lumMod val="60000"/>
                  <a:lumOff val="40000"/>
                </a:schemeClr>
              </a:solidFill>
              <a:latin typeface="Comic Sans MS" pitchFamily="66" charset="0"/>
              <a:sym typeface="Wingdings"/>
            </a:endParaRPr>
          </a:p>
          <a:p>
            <a:pPr marL="384094" indent="-384094" algn="just" defTabSz="914297">
              <a:lnSpc>
                <a:spcPct val="150000"/>
              </a:lnSpc>
              <a:buFont typeface="Wingdings"/>
              <a:buChar char="æ"/>
              <a:defRPr/>
            </a:pPr>
            <a:r>
              <a:rPr lang="fr-FR" sz="2700" dirty="0">
                <a:solidFill>
                  <a:schemeClr val="tx2">
                    <a:lumMod val="60000"/>
                    <a:lumOff val="40000"/>
                  </a:schemeClr>
                </a:solidFill>
                <a:latin typeface="Comic Sans MS" pitchFamily="66" charset="0"/>
              </a:rPr>
              <a:t>capacité </a:t>
            </a:r>
            <a:r>
              <a:rPr lang="fr-FR" sz="2700" dirty="0" smtClean="0">
                <a:solidFill>
                  <a:schemeClr val="tx2">
                    <a:lumMod val="60000"/>
                    <a:lumOff val="40000"/>
                  </a:schemeClr>
                </a:solidFill>
                <a:latin typeface="Comic Sans MS" pitchFamily="66" charset="0"/>
              </a:rPr>
              <a:t>cardio-vasculaire</a:t>
            </a:r>
          </a:p>
          <a:p>
            <a:pPr marL="457200" indent="-457200" algn="just" defTabSz="914297">
              <a:lnSpc>
                <a:spcPct val="150000"/>
              </a:lnSpc>
              <a:buFont typeface="Wingdings 3"/>
              <a:buChar char="9"/>
              <a:defRPr/>
            </a:pPr>
            <a:r>
              <a:rPr lang="fr-FR" sz="2700" dirty="0" smtClean="0">
                <a:solidFill>
                  <a:schemeClr val="tx2"/>
                </a:solidFill>
                <a:latin typeface="Comic Sans MS" pitchFamily="66" charset="0"/>
              </a:rPr>
              <a:t>Lien </a:t>
            </a:r>
            <a:r>
              <a:rPr lang="fr-FR" sz="2700" dirty="0">
                <a:solidFill>
                  <a:schemeClr val="tx2"/>
                </a:solidFill>
                <a:latin typeface="Comic Sans MS" pitchFamily="66" charset="0"/>
              </a:rPr>
              <a:t>avec l’incompétence chronotrope</a:t>
            </a:r>
            <a:r>
              <a:rPr lang="fr-FR" sz="2700" i="1" dirty="0">
                <a:solidFill>
                  <a:schemeClr val="tx2"/>
                </a:solidFill>
                <a:latin typeface="Comic Sans MS" pitchFamily="66" charset="0"/>
              </a:rPr>
              <a:t> </a:t>
            </a:r>
            <a:endParaRPr lang="fr-FR" sz="2700" i="1" dirty="0" smtClean="0">
              <a:solidFill>
                <a:schemeClr val="tx2"/>
              </a:solidFill>
              <a:latin typeface="Comic Sans MS" pitchFamily="66" charset="0"/>
            </a:endParaRPr>
          </a:p>
          <a:p>
            <a:pPr lvl="2" algn="just" defTabSz="914297">
              <a:lnSpc>
                <a:spcPct val="150000"/>
              </a:lnSpc>
              <a:defRPr/>
            </a:pPr>
            <a:r>
              <a:rPr lang="fr-FR" sz="1200" i="1" dirty="0">
                <a:solidFill>
                  <a:schemeClr val="tx2"/>
                </a:solidFill>
                <a:latin typeface="Comic Sans MS" pitchFamily="66" charset="0"/>
              </a:rPr>
              <a:t>	</a:t>
            </a:r>
            <a:r>
              <a:rPr lang="fr-FR" sz="1200" i="1" dirty="0" smtClean="0">
                <a:solidFill>
                  <a:schemeClr val="tx2"/>
                </a:solidFill>
                <a:latin typeface="Comic Sans MS" pitchFamily="66" charset="0"/>
              </a:rPr>
              <a:t>		(</a:t>
            </a:r>
            <a:r>
              <a:rPr lang="fr-FR" sz="1200" dirty="0">
                <a:solidFill>
                  <a:schemeClr val="tx2"/>
                </a:solidFill>
                <a:latin typeface="Comic Sans MS" pitchFamily="66" charset="0"/>
              </a:rPr>
              <a:t>Fernhall et al. 1996; Guerra et al. 2003; Mendonca et al. 2010</a:t>
            </a:r>
            <a:r>
              <a:rPr lang="fr-FR" sz="1200" dirty="0" smtClean="0">
                <a:solidFill>
                  <a:schemeClr val="tx2"/>
                </a:solidFill>
                <a:latin typeface="Comic Sans MS" pitchFamily="66" charset="0"/>
              </a:rPr>
              <a:t>)</a:t>
            </a:r>
          </a:p>
          <a:p>
            <a:pPr marL="285750" indent="-285750" algn="just" defTabSz="914297">
              <a:lnSpc>
                <a:spcPct val="150000"/>
              </a:lnSpc>
              <a:buFont typeface="Wingdings 3"/>
              <a:buChar char="9"/>
              <a:defRPr/>
            </a:pPr>
            <a:endParaRPr lang="fr-FR" sz="1700" dirty="0">
              <a:solidFill>
                <a:schemeClr val="tx2"/>
              </a:solidFill>
              <a:latin typeface="Comic Sans MS" pitchFamily="66" charset="0"/>
            </a:endParaRPr>
          </a:p>
          <a:p>
            <a:pPr marL="0" lvl="1" algn="just" defTabSz="914297">
              <a:defRPr/>
            </a:pPr>
            <a:r>
              <a:rPr lang="fr-FR" sz="2700" b="1" dirty="0">
                <a:solidFill>
                  <a:srgbClr val="008000"/>
                </a:solidFill>
                <a:latin typeface="Comic Sans MS" pitchFamily="66" charset="0"/>
                <a:sym typeface="Wingdings"/>
              </a:rPr>
              <a:t>Multiples facteurs proposés</a:t>
            </a:r>
            <a:r>
              <a:rPr lang="fr-FR" sz="2700" dirty="0">
                <a:solidFill>
                  <a:srgbClr val="008000"/>
                </a:solidFill>
                <a:latin typeface="Comic Sans MS" pitchFamily="66" charset="0"/>
                <a:sym typeface="Wingdings"/>
              </a:rPr>
              <a:t>:</a:t>
            </a:r>
          </a:p>
          <a:p>
            <a:pPr marL="0" lvl="1" algn="just" defTabSz="914297">
              <a:defRPr/>
            </a:pPr>
            <a:r>
              <a:rPr lang="fr-FR" sz="2400" dirty="0">
                <a:solidFill>
                  <a:srgbClr val="008000"/>
                </a:solidFill>
                <a:latin typeface="Comic Sans MS" pitchFamily="66" charset="0"/>
                <a:sym typeface="Wingdings"/>
              </a:rPr>
              <a:t>Sédentarité, obésité, motivation, pathologies associées à la T21, et les facteurs hormonaux </a:t>
            </a:r>
          </a:p>
        </p:txBody>
      </p:sp>
    </p:spTree>
    <p:extLst>
      <p:ext uri="{BB962C8B-B14F-4D97-AF65-F5344CB8AC3E}">
        <p14:creationId xmlns:p14="http://schemas.microsoft.com/office/powerpoint/2010/main" val="23319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59068" y="4222596"/>
            <a:ext cx="4030270" cy="2431435"/>
          </a:xfrm>
          <a:prstGeom prst="rect">
            <a:avLst/>
          </a:prstGeom>
          <a:noFill/>
        </p:spPr>
        <p:txBody>
          <a:bodyPr wrap="none" rtlCol="0">
            <a:spAutoFit/>
          </a:bodyPr>
          <a:lstStyle/>
          <a:p>
            <a:pPr algn="ctr"/>
            <a:r>
              <a:rPr lang="fr-FR" sz="4000" b="1" dirty="0" smtClean="0">
                <a:latin typeface="Comic Sans MS" panose="030F0702030302020204" pitchFamily="66" charset="0"/>
              </a:rPr>
              <a:t>+</a:t>
            </a:r>
          </a:p>
          <a:p>
            <a:pPr algn="ctr"/>
            <a:r>
              <a:rPr lang="fr-FR" sz="3200" b="1" dirty="0" smtClean="0">
                <a:latin typeface="Comic Sans MS" panose="030F0702030302020204" pitchFamily="66" charset="0"/>
              </a:rPr>
              <a:t>TRISOMIE</a:t>
            </a:r>
          </a:p>
          <a:p>
            <a:pPr algn="ctr"/>
            <a:r>
              <a:rPr lang="fr-FR" sz="4000" b="1" dirty="0" smtClean="0">
                <a:latin typeface="Comic Sans MS" panose="030F0702030302020204" pitchFamily="66" charset="0"/>
                <a:sym typeface="Wingdings"/>
              </a:rPr>
              <a:t></a:t>
            </a:r>
          </a:p>
          <a:p>
            <a:pPr algn="ctr"/>
            <a:r>
              <a:rPr lang="fr-FR" sz="4000" b="1" dirty="0" smtClean="0">
                <a:latin typeface="Comic Sans MS" panose="030F0702030302020204" pitchFamily="66" charset="0"/>
                <a:sym typeface="Wingdings"/>
              </a:rPr>
              <a:t>136 références</a:t>
            </a:r>
            <a:endParaRPr lang="fr-FR" sz="4000" b="1" dirty="0">
              <a:latin typeface="Comic Sans MS" panose="030F0702030302020204" pitchFamily="66" charset="0"/>
            </a:endParaRPr>
          </a:p>
        </p:txBody>
      </p:sp>
      <p:grpSp>
        <p:nvGrpSpPr>
          <p:cNvPr id="7" name="Groupe 6"/>
          <p:cNvGrpSpPr/>
          <p:nvPr/>
        </p:nvGrpSpPr>
        <p:grpSpPr>
          <a:xfrm>
            <a:off x="2252947" y="548680"/>
            <a:ext cx="4644304" cy="1512168"/>
            <a:chOff x="2252947" y="548680"/>
            <a:chExt cx="4644304" cy="151216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808" y="548680"/>
              <a:ext cx="280438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252947" y="548680"/>
              <a:ext cx="1377300" cy="523220"/>
            </a:xfrm>
            <a:prstGeom prst="rect">
              <a:avLst/>
            </a:prstGeom>
            <a:noFill/>
          </p:spPr>
          <p:txBody>
            <a:bodyPr wrap="none" rtlCol="0">
              <a:spAutoFit/>
            </a:bodyPr>
            <a:lstStyle/>
            <a:p>
              <a:r>
                <a:rPr lang="fr-FR" sz="2800" dirty="0" smtClean="0">
                  <a:latin typeface="Comic Sans MS" panose="030F0702030302020204" pitchFamily="66" charset="0"/>
                </a:rPr>
                <a:t>SPORT</a:t>
              </a:r>
              <a:endParaRPr lang="fr-FR" sz="2800" dirty="0">
                <a:latin typeface="Comic Sans MS" panose="030F0702030302020204" pitchFamily="66" charset="0"/>
              </a:endParaRPr>
            </a:p>
          </p:txBody>
        </p:sp>
        <p:sp>
          <p:nvSpPr>
            <p:cNvPr id="3" name="ZoneTexte 2"/>
            <p:cNvSpPr txBox="1"/>
            <p:nvPr/>
          </p:nvSpPr>
          <p:spPr>
            <a:xfrm>
              <a:off x="5446213" y="548680"/>
              <a:ext cx="1451038" cy="523220"/>
            </a:xfrm>
            <a:prstGeom prst="rect">
              <a:avLst/>
            </a:prstGeom>
            <a:noFill/>
          </p:spPr>
          <p:txBody>
            <a:bodyPr wrap="none" rtlCol="0">
              <a:spAutoFit/>
            </a:bodyPr>
            <a:lstStyle/>
            <a:p>
              <a:r>
                <a:rPr lang="fr-FR" sz="2800" dirty="0" smtClean="0">
                  <a:latin typeface="Comic Sans MS" panose="030F0702030302020204" pitchFamily="66" charset="0"/>
                </a:rPr>
                <a:t>SANTE</a:t>
              </a:r>
              <a:endParaRPr lang="fr-FR" sz="2800" dirty="0">
                <a:latin typeface="Comic Sans MS" panose="030F0702030302020204" pitchFamily="66" charset="0"/>
              </a:endParaRPr>
            </a:p>
          </p:txBody>
        </p:sp>
      </p:grpSp>
      <p:grpSp>
        <p:nvGrpSpPr>
          <p:cNvPr id="9" name="Groupe 8"/>
          <p:cNvGrpSpPr/>
          <p:nvPr/>
        </p:nvGrpSpPr>
        <p:grpSpPr>
          <a:xfrm>
            <a:off x="315383" y="1675520"/>
            <a:ext cx="8434403" cy="2482608"/>
            <a:chOff x="315383" y="1675520"/>
            <a:chExt cx="8434403" cy="2482608"/>
          </a:xfrm>
        </p:grpSpPr>
        <p:grpSp>
          <p:nvGrpSpPr>
            <p:cNvPr id="6" name="Groupe 5"/>
            <p:cNvGrpSpPr/>
            <p:nvPr/>
          </p:nvGrpSpPr>
          <p:grpSpPr>
            <a:xfrm>
              <a:off x="315383" y="1675520"/>
              <a:ext cx="8434403" cy="2482608"/>
              <a:chOff x="315383" y="1675520"/>
              <a:chExt cx="8434403" cy="2482608"/>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46" t="8262" r="35766" b="70650"/>
              <a:stretch/>
            </p:blipFill>
            <p:spPr bwMode="auto">
              <a:xfrm>
                <a:off x="394213" y="1988840"/>
                <a:ext cx="8355573" cy="216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15383" y="1675520"/>
                <a:ext cx="2305579" cy="369332"/>
              </a:xfrm>
              <a:prstGeom prst="rect">
                <a:avLst/>
              </a:prstGeom>
              <a:noFill/>
            </p:spPr>
            <p:txBody>
              <a:bodyPr wrap="square" rtlCol="0">
                <a:spAutoFit/>
              </a:bodyPr>
              <a:lstStyle/>
              <a:p>
                <a:r>
                  <a:rPr lang="fr-FR" dirty="0" smtClean="0">
                    <a:latin typeface="Comic Sans MS" panose="030F0702030302020204" pitchFamily="66" charset="0"/>
                  </a:rPr>
                  <a:t>De 1975 à 2017</a:t>
                </a:r>
                <a:endParaRPr lang="fr-FR" dirty="0">
                  <a:latin typeface="Comic Sans MS" panose="030F0702030302020204" pitchFamily="66" charset="0"/>
                </a:endParaRPr>
              </a:p>
            </p:txBody>
          </p:sp>
        </p:grpSp>
        <p:sp>
          <p:nvSpPr>
            <p:cNvPr id="8" name="Rectangle 7"/>
            <p:cNvSpPr/>
            <p:nvPr/>
          </p:nvSpPr>
          <p:spPr>
            <a:xfrm>
              <a:off x="3285108" y="3636059"/>
              <a:ext cx="71082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2418"/>
            <a:ext cx="571817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7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298318" y="4046765"/>
            <a:ext cx="8685354" cy="150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fontAlgn="base">
              <a:spcBef>
                <a:spcPct val="0"/>
              </a:spcBef>
              <a:spcAft>
                <a:spcPct val="0"/>
              </a:spcAft>
              <a:defRPr sz="2100">
                <a:solidFill>
                  <a:schemeClr val="tx1"/>
                </a:solidFill>
                <a:latin typeface="Calibri" pitchFamily="34" charset="0"/>
              </a:defRPr>
            </a:lvl6pPr>
            <a:lvl7pPr marL="2971800" indent="-228600" fontAlgn="base">
              <a:spcBef>
                <a:spcPct val="0"/>
              </a:spcBef>
              <a:spcAft>
                <a:spcPct val="0"/>
              </a:spcAft>
              <a:defRPr sz="2100">
                <a:solidFill>
                  <a:schemeClr val="tx1"/>
                </a:solidFill>
                <a:latin typeface="Calibri" pitchFamily="34" charset="0"/>
              </a:defRPr>
            </a:lvl7pPr>
            <a:lvl8pPr marL="3429000" indent="-228600" fontAlgn="base">
              <a:spcBef>
                <a:spcPct val="0"/>
              </a:spcBef>
              <a:spcAft>
                <a:spcPct val="0"/>
              </a:spcAft>
              <a:defRPr sz="2100">
                <a:solidFill>
                  <a:schemeClr val="tx1"/>
                </a:solidFill>
                <a:latin typeface="Calibri" pitchFamily="34" charset="0"/>
              </a:defRPr>
            </a:lvl8pPr>
            <a:lvl9pPr marL="3886200" indent="-228600" fontAlgn="base">
              <a:spcBef>
                <a:spcPct val="0"/>
              </a:spcBef>
              <a:spcAft>
                <a:spcPct val="0"/>
              </a:spcAft>
              <a:defRPr sz="2100">
                <a:solidFill>
                  <a:schemeClr val="tx1"/>
                </a:solidFill>
                <a:latin typeface="Calibri" pitchFamily="34" charset="0"/>
              </a:defRPr>
            </a:lvl9pPr>
          </a:lstStyle>
          <a:p>
            <a:pPr algn="just" defTabSz="768187" eaLnBrk="0" hangingPunct="0"/>
            <a:r>
              <a:rPr lang="fr-FR" altLang="fr-FR" sz="2700" dirty="0">
                <a:latin typeface="Wingdings" pitchFamily="2" charset="2"/>
                <a:ea typeface="Wingdings" pitchFamily="2" charset="2"/>
                <a:cs typeface="Wingdings" pitchFamily="2" charset="2"/>
                <a:sym typeface="Wingdings" pitchFamily="2" charset="2"/>
              </a:rPr>
              <a:t></a:t>
            </a:r>
            <a:r>
              <a:rPr lang="fr-FR" altLang="fr-FR" sz="2700" dirty="0">
                <a:latin typeface="Comic Sans MS" pitchFamily="66" charset="0"/>
                <a:ea typeface="Wingdings" pitchFamily="2" charset="2"/>
                <a:cs typeface="Wingdings" pitchFamily="2" charset="2"/>
                <a:sym typeface="Wingdings" pitchFamily="2" charset="2"/>
              </a:rPr>
              <a:t> </a:t>
            </a:r>
            <a:r>
              <a:rPr lang="fr-FR" altLang="fr-FR" sz="2700" dirty="0">
                <a:latin typeface="Comic Sans MS" pitchFamily="66" charset="0"/>
              </a:rPr>
              <a:t>significative des catécholamines à l’effort dans les 2 </a:t>
            </a:r>
            <a:r>
              <a:rPr lang="fr-FR" altLang="fr-FR" sz="2700" dirty="0" smtClean="0">
                <a:latin typeface="Comic Sans MS" pitchFamily="66" charset="0"/>
              </a:rPr>
              <a:t>groupes, mais </a:t>
            </a:r>
            <a:r>
              <a:rPr lang="fr-FR" altLang="fr-FR" sz="2700" dirty="0" smtClean="0">
                <a:latin typeface="Wingdings" pitchFamily="2" charset="2"/>
                <a:ea typeface="Wingdings" pitchFamily="2" charset="2"/>
                <a:cs typeface="Wingdings" pitchFamily="2" charset="2"/>
                <a:sym typeface="Wingdings" pitchFamily="2" charset="2"/>
              </a:rPr>
              <a:t></a:t>
            </a:r>
            <a:r>
              <a:rPr lang="fr-FR" altLang="fr-FR" sz="2700" dirty="0" smtClean="0">
                <a:latin typeface="Comic Sans MS" pitchFamily="66" charset="0"/>
              </a:rPr>
              <a:t> significativement moindre </a:t>
            </a:r>
            <a:r>
              <a:rPr lang="fr-FR" altLang="fr-FR" sz="2700" dirty="0">
                <a:latin typeface="Comic Sans MS" pitchFamily="66" charset="0"/>
              </a:rPr>
              <a:t>de la </a:t>
            </a:r>
            <a:r>
              <a:rPr lang="fr-FR" altLang="fr-FR" sz="2700" dirty="0" smtClean="0">
                <a:latin typeface="Comic Sans MS" pitchFamily="66" charset="0"/>
              </a:rPr>
              <a:t>noradrénaline pour les sujets avec T21</a:t>
            </a:r>
            <a:endParaRPr lang="fr-FR" altLang="fr-FR" sz="1000" dirty="0" smtClean="0">
              <a:latin typeface="Comic Sans MS" pitchFamily="66" charset="0"/>
            </a:endParaRPr>
          </a:p>
          <a:p>
            <a:pPr algn="just" defTabSz="768187" eaLnBrk="0" hangingPunct="0"/>
            <a:r>
              <a:rPr lang="fr-FR" altLang="fr-FR" sz="1000" dirty="0" smtClean="0">
                <a:latin typeface="Comic Sans MS" pitchFamily="66" charset="0"/>
              </a:rPr>
              <a:t>	</a:t>
            </a:r>
            <a:r>
              <a:rPr lang="fr-FR" altLang="fr-FR" sz="1000" dirty="0">
                <a:latin typeface="Comic Sans MS" pitchFamily="66" charset="0"/>
              </a:rPr>
              <a:t>	</a:t>
            </a:r>
            <a:r>
              <a:rPr lang="fr-FR" altLang="fr-FR" sz="1000" dirty="0" smtClean="0">
                <a:latin typeface="Comic Sans MS" pitchFamily="66" charset="0"/>
              </a:rPr>
              <a:t>				 </a:t>
            </a:r>
            <a:r>
              <a:rPr lang="fr-FR" altLang="fr-FR" sz="1000" dirty="0">
                <a:latin typeface="Comic Sans MS" pitchFamily="66" charset="0"/>
              </a:rPr>
              <a:t>(</a:t>
            </a:r>
            <a:r>
              <a:rPr lang="fr-FR" altLang="fr-FR" sz="1000" dirty="0" err="1">
                <a:latin typeface="Comic Sans MS" pitchFamily="66" charset="0"/>
              </a:rPr>
              <a:t>Fernhall</a:t>
            </a:r>
            <a:r>
              <a:rPr lang="fr-FR" altLang="fr-FR" sz="1000" dirty="0">
                <a:latin typeface="Comic Sans MS" pitchFamily="66" charset="0"/>
              </a:rPr>
              <a:t> et al. 2009;</a:t>
            </a:r>
            <a:r>
              <a:rPr lang="fr-FR" altLang="fr-FR" sz="1200" dirty="0">
                <a:latin typeface="Comic Sans MS" pitchFamily="66" charset="0"/>
              </a:rPr>
              <a:t> Eberhard et al. 1989)</a:t>
            </a:r>
          </a:p>
        </p:txBody>
      </p:sp>
      <p:sp>
        <p:nvSpPr>
          <p:cNvPr id="89091" name="Rectangle 5"/>
          <p:cNvSpPr>
            <a:spLocks noChangeArrowheads="1"/>
          </p:cNvSpPr>
          <p:nvPr/>
        </p:nvSpPr>
        <p:spPr bwMode="auto">
          <a:xfrm>
            <a:off x="458646" y="5478236"/>
            <a:ext cx="8525025" cy="13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marL="457200" indent="-457200">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marL="0" indent="0" algn="just">
              <a:lnSpc>
                <a:spcPct val="150000"/>
              </a:lnSpc>
            </a:pPr>
            <a:r>
              <a:rPr lang="fr-FR" altLang="fr-FR" sz="2700" dirty="0" smtClean="0">
                <a:solidFill>
                  <a:srgbClr val="008000"/>
                </a:solidFill>
                <a:latin typeface="Comic Sans MS" pitchFamily="66" charset="0"/>
                <a:sym typeface="Wingdings" pitchFamily="2" charset="2"/>
              </a:rPr>
              <a:t>- mise </a:t>
            </a:r>
            <a:r>
              <a:rPr lang="fr-FR" altLang="fr-FR" sz="2700" dirty="0">
                <a:solidFill>
                  <a:srgbClr val="008000"/>
                </a:solidFill>
                <a:latin typeface="Comic Sans MS" pitchFamily="66" charset="0"/>
                <a:sym typeface="Wingdings" pitchFamily="2" charset="2"/>
              </a:rPr>
              <a:t>en jeu des voies métaboliques </a:t>
            </a:r>
            <a:r>
              <a:rPr lang="fr-FR" altLang="fr-FR" sz="1000" dirty="0">
                <a:solidFill>
                  <a:srgbClr val="008000"/>
                </a:solidFill>
                <a:latin typeface="Comic Sans MS" pitchFamily="66" charset="0"/>
                <a:sym typeface="Wingdings" pitchFamily="2" charset="2"/>
              </a:rPr>
              <a:t>(</a:t>
            </a:r>
            <a:r>
              <a:rPr lang="fr-FR" altLang="fr-FR" sz="1000" dirty="0" err="1">
                <a:solidFill>
                  <a:srgbClr val="008000"/>
                </a:solidFill>
                <a:latin typeface="Comic Sans MS" pitchFamily="66" charset="0"/>
                <a:sym typeface="Wingdings" pitchFamily="2" charset="2"/>
              </a:rPr>
              <a:t>Kjaer</a:t>
            </a:r>
            <a:r>
              <a:rPr lang="fr-FR" altLang="fr-FR" sz="1000" dirty="0">
                <a:solidFill>
                  <a:srgbClr val="008000"/>
                </a:solidFill>
                <a:latin typeface="Comic Sans MS" pitchFamily="66" charset="0"/>
                <a:sym typeface="Wingdings" pitchFamily="2" charset="2"/>
              </a:rPr>
              <a:t> et al. 1998).</a:t>
            </a:r>
          </a:p>
          <a:p>
            <a:pPr marL="0" indent="0" algn="just">
              <a:lnSpc>
                <a:spcPct val="150000"/>
              </a:lnSpc>
            </a:pPr>
            <a:r>
              <a:rPr lang="fr-FR" altLang="fr-FR" sz="2700" dirty="0" smtClean="0">
                <a:solidFill>
                  <a:srgbClr val="008000"/>
                </a:solidFill>
                <a:latin typeface="Comic Sans MS" pitchFamily="66" charset="0"/>
                <a:sym typeface="Wingdings" pitchFamily="2" charset="2"/>
              </a:rPr>
              <a:t>- stimulation </a:t>
            </a:r>
            <a:r>
              <a:rPr lang="fr-FR" altLang="fr-FR" sz="2700" dirty="0">
                <a:solidFill>
                  <a:srgbClr val="008000"/>
                </a:solidFill>
                <a:latin typeface="Comic Sans MS" pitchFamily="66" charset="0"/>
                <a:sym typeface="Wingdings" pitchFamily="2" charset="2"/>
              </a:rPr>
              <a:t>myocarde </a:t>
            </a:r>
            <a:r>
              <a:rPr lang="fr-FR" altLang="fr-FR" sz="1000" dirty="0">
                <a:solidFill>
                  <a:srgbClr val="008000"/>
                </a:solidFill>
                <a:latin typeface="Comic Sans MS" pitchFamily="66" charset="0"/>
                <a:sym typeface="Wingdings" pitchFamily="2" charset="2"/>
              </a:rPr>
              <a:t>(</a:t>
            </a:r>
            <a:r>
              <a:rPr lang="fr-FR" altLang="fr-FR" sz="1000" dirty="0" err="1">
                <a:solidFill>
                  <a:srgbClr val="008000"/>
                </a:solidFill>
                <a:latin typeface="Comic Sans MS" pitchFamily="66" charset="0"/>
                <a:sym typeface="Wingdings" pitchFamily="2" charset="2"/>
              </a:rPr>
              <a:t>Kjaer</a:t>
            </a:r>
            <a:r>
              <a:rPr lang="fr-FR" altLang="fr-FR" sz="1000" dirty="0">
                <a:solidFill>
                  <a:srgbClr val="008000"/>
                </a:solidFill>
                <a:latin typeface="Comic Sans MS" pitchFamily="66" charset="0"/>
                <a:sym typeface="Wingdings" pitchFamily="2" charset="2"/>
              </a:rPr>
              <a:t> et al. 1998).</a:t>
            </a:r>
          </a:p>
        </p:txBody>
      </p:sp>
      <p:grpSp>
        <p:nvGrpSpPr>
          <p:cNvPr id="89092" name="Groupe 2"/>
          <p:cNvGrpSpPr>
            <a:grpSpLocks/>
          </p:cNvGrpSpPr>
          <p:nvPr/>
        </p:nvGrpSpPr>
        <p:grpSpPr bwMode="auto">
          <a:xfrm>
            <a:off x="1490909" y="256630"/>
            <a:ext cx="6143135" cy="3483428"/>
            <a:chOff x="988778" y="40060"/>
            <a:chExt cx="7887384" cy="4608512"/>
          </a:xfrm>
        </p:grpSpPr>
        <p:pic>
          <p:nvPicPr>
            <p:cNvPr id="8909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78" y="40060"/>
              <a:ext cx="78873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94133" y="2345109"/>
              <a:ext cx="576313"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7">
                <a:defRPr/>
              </a:pPr>
              <a:endParaRPr lang="fr-FR"/>
            </a:p>
          </p:txBody>
        </p:sp>
      </p:grpSp>
      <p:sp>
        <p:nvSpPr>
          <p:cNvPr id="89093" name="ZoneTexte 8"/>
          <p:cNvSpPr txBox="1">
            <a:spLocks noChangeArrowheads="1"/>
          </p:cNvSpPr>
          <p:nvPr/>
        </p:nvSpPr>
        <p:spPr bwMode="auto">
          <a:xfrm>
            <a:off x="1953488" y="3601246"/>
            <a:ext cx="5786863" cy="2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000" dirty="0">
                <a:latin typeface="Comic Sans MS" pitchFamily="66" charset="0"/>
              </a:rPr>
              <a:t>¤ différence significative entre les contrôles et </a:t>
            </a:r>
            <a:r>
              <a:rPr lang="fr-FR" altLang="fr-FR" sz="1000" dirty="0" smtClean="0">
                <a:latin typeface="Comic Sans MS" pitchFamily="66" charset="0"/>
              </a:rPr>
              <a:t>les sujets avec trisomie </a:t>
            </a:r>
            <a:r>
              <a:rPr lang="fr-FR" altLang="fr-FR" sz="1000" dirty="0">
                <a:latin typeface="Comic Sans MS" pitchFamily="66" charset="0"/>
              </a:rPr>
              <a:t>21; p&lt;0,01</a:t>
            </a:r>
          </a:p>
        </p:txBody>
      </p:sp>
      <p:sp>
        <p:nvSpPr>
          <p:cNvPr id="5" name="Ellipse 4"/>
          <p:cNvSpPr/>
          <p:nvPr/>
        </p:nvSpPr>
        <p:spPr>
          <a:xfrm>
            <a:off x="4393273" y="764704"/>
            <a:ext cx="1013225"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Tree>
    <p:extLst>
      <p:ext uri="{BB962C8B-B14F-4D97-AF65-F5344CB8AC3E}">
        <p14:creationId xmlns:p14="http://schemas.microsoft.com/office/powerpoint/2010/main" val="2134364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827" y="219076"/>
            <a:ext cx="7154346" cy="388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Rectangle 3"/>
          <p:cNvSpPr>
            <a:spLocks noChangeArrowheads="1"/>
          </p:cNvSpPr>
          <p:nvPr/>
        </p:nvSpPr>
        <p:spPr bwMode="auto">
          <a:xfrm>
            <a:off x="539552" y="4244068"/>
            <a:ext cx="8352928" cy="197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50000"/>
              </a:lnSpc>
            </a:pPr>
            <a:r>
              <a:rPr lang="fr-FR" altLang="fr-FR" sz="2800" dirty="0">
                <a:solidFill>
                  <a:srgbClr val="000000"/>
                </a:solidFill>
                <a:latin typeface="Comic Sans MS" pitchFamily="66" charset="0"/>
              </a:rPr>
              <a:t>Cortisol inférieur chez </a:t>
            </a:r>
            <a:r>
              <a:rPr lang="fr-FR" altLang="fr-FR" sz="2800" dirty="0" smtClean="0">
                <a:solidFill>
                  <a:srgbClr val="000000"/>
                </a:solidFill>
                <a:latin typeface="Comic Sans MS" pitchFamily="66" charset="0"/>
              </a:rPr>
              <a:t>les </a:t>
            </a:r>
            <a:r>
              <a:rPr lang="fr-FR" sz="2800" dirty="0">
                <a:latin typeface="Comic Sans MS" panose="030F0702030302020204" pitchFamily="66" charset="0"/>
              </a:rPr>
              <a:t>sujets avec trisomie</a:t>
            </a:r>
          </a:p>
          <a:p>
            <a:pPr algn="just">
              <a:lnSpc>
                <a:spcPct val="150000"/>
              </a:lnSpc>
            </a:pPr>
            <a:r>
              <a:rPr lang="fr-FR" altLang="fr-FR" sz="2700" dirty="0" smtClean="0">
                <a:solidFill>
                  <a:srgbClr val="008000"/>
                </a:solidFill>
                <a:latin typeface="Comic Sans MS" pitchFamily="66" charset="0"/>
                <a:sym typeface="Wingdings" pitchFamily="2" charset="2"/>
              </a:rPr>
              <a:t>Mobilisation </a:t>
            </a:r>
            <a:r>
              <a:rPr lang="fr-FR" altLang="fr-FR" sz="2700" dirty="0">
                <a:solidFill>
                  <a:srgbClr val="008000"/>
                </a:solidFill>
                <a:latin typeface="Comic Sans MS" pitchFamily="66" charset="0"/>
                <a:sym typeface="Wingdings" pitchFamily="2" charset="2"/>
              </a:rPr>
              <a:t>et utilisation des lipides </a:t>
            </a:r>
          </a:p>
          <a:p>
            <a:pPr algn="just">
              <a:lnSpc>
                <a:spcPct val="150000"/>
              </a:lnSpc>
            </a:pPr>
            <a:r>
              <a:rPr lang="fr-FR" altLang="fr-FR" sz="2700" dirty="0">
                <a:solidFill>
                  <a:srgbClr val="00B050"/>
                </a:solidFill>
                <a:latin typeface="Comic Sans MS" pitchFamily="66" charset="0"/>
                <a:sym typeface="Wingdings" pitchFamily="2" charset="2"/>
              </a:rPr>
              <a:t>				</a:t>
            </a:r>
            <a:r>
              <a:rPr lang="fr-FR" altLang="fr-FR" sz="2700" dirty="0" smtClean="0">
                <a:solidFill>
                  <a:srgbClr val="00B050"/>
                </a:solidFill>
                <a:latin typeface="Comic Sans MS" pitchFamily="66" charset="0"/>
                <a:sym typeface="Wingdings" pitchFamily="2" charset="2"/>
              </a:rPr>
              <a:t>	</a:t>
            </a:r>
            <a:r>
              <a:rPr lang="fr-FR" altLang="fr-FR" sz="1400" dirty="0" smtClean="0">
                <a:solidFill>
                  <a:srgbClr val="000000"/>
                </a:solidFill>
                <a:latin typeface="Comic Sans MS" pitchFamily="66" charset="0"/>
              </a:rPr>
              <a:t>(</a:t>
            </a:r>
            <a:r>
              <a:rPr lang="fr-FR" altLang="fr-FR" sz="1400" dirty="0">
                <a:solidFill>
                  <a:srgbClr val="000000"/>
                </a:solidFill>
                <a:latin typeface="Comic Sans MS" pitchFamily="66" charset="0"/>
              </a:rPr>
              <a:t>Bricout et al. 2008)</a:t>
            </a:r>
          </a:p>
        </p:txBody>
      </p:sp>
    </p:spTree>
    <p:extLst>
      <p:ext uri="{BB962C8B-B14F-4D97-AF65-F5344CB8AC3E}">
        <p14:creationId xmlns:p14="http://schemas.microsoft.com/office/powerpoint/2010/main" val="220840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8236" y="342900"/>
            <a:ext cx="7750979" cy="4755772"/>
          </a:xfrm>
          <a:prstGeom prst="rect">
            <a:avLst/>
          </a:prstGeom>
          <a:noFill/>
        </p:spPr>
        <p:txBody>
          <a:bodyPr lIns="76819" tIns="38409" rIns="76819" bIns="38409">
            <a:spAutoFit/>
          </a:bodyPr>
          <a:lstStyle/>
          <a:p>
            <a:pPr algn="just" defTabSz="914297">
              <a:lnSpc>
                <a:spcPct val="200000"/>
              </a:lnSpc>
              <a:defRPr/>
            </a:pPr>
            <a:r>
              <a:rPr lang="fr-FR" sz="3000" u="sng" dirty="0">
                <a:solidFill>
                  <a:srgbClr val="FF0000"/>
                </a:solidFill>
                <a:latin typeface="Comic Sans MS" pitchFamily="66" charset="0"/>
              </a:rPr>
              <a:t>Epreuve d’effort sous-maximale</a:t>
            </a:r>
            <a:r>
              <a:rPr lang="fr-FR" sz="3000" dirty="0">
                <a:solidFill>
                  <a:srgbClr val="FF0000"/>
                </a:solidFill>
                <a:latin typeface="Comic Sans MS" pitchFamily="66" charset="0"/>
              </a:rPr>
              <a:t>:</a:t>
            </a:r>
          </a:p>
          <a:p>
            <a:pPr marL="288070" indent="-288070" algn="just" defTabSz="914297">
              <a:lnSpc>
                <a:spcPct val="200000"/>
              </a:lnSpc>
              <a:buFont typeface="Arial" pitchFamily="34" charset="0"/>
              <a:buChar char="•"/>
              <a:defRPr/>
            </a:pPr>
            <a:r>
              <a:rPr lang="fr-FR" sz="3000" dirty="0">
                <a:latin typeface="Comic Sans MS" pitchFamily="66" charset="0"/>
              </a:rPr>
              <a:t>Vérifier que les adaptations hormonales qui normalement ont lieu lors d’effort longs suivent des cinétiques classiques chez les </a:t>
            </a:r>
            <a:r>
              <a:rPr lang="fr-FR" sz="3200" dirty="0">
                <a:latin typeface="Comic Sans MS" panose="030F0702030302020204" pitchFamily="66" charset="0"/>
              </a:rPr>
              <a:t>sujets avec </a:t>
            </a:r>
            <a:r>
              <a:rPr lang="fr-FR" sz="3200" dirty="0" smtClean="0">
                <a:latin typeface="Comic Sans MS" panose="030F0702030302020204" pitchFamily="66" charset="0"/>
              </a:rPr>
              <a:t>trisomie</a:t>
            </a:r>
            <a:r>
              <a:rPr lang="fr-FR" sz="3000" dirty="0" smtClean="0">
                <a:latin typeface="Comic Sans MS" pitchFamily="66" charset="0"/>
              </a:rPr>
              <a:t>.</a:t>
            </a:r>
            <a:endParaRPr lang="fr-FR" sz="3000" dirty="0">
              <a:latin typeface="Comic Sans MS" pitchFamily="66" charset="0"/>
            </a:endParaRPr>
          </a:p>
        </p:txBody>
      </p:sp>
    </p:spTree>
    <p:extLst>
      <p:ext uri="{BB962C8B-B14F-4D97-AF65-F5344CB8AC3E}">
        <p14:creationId xmlns:p14="http://schemas.microsoft.com/office/powerpoint/2010/main" val="1661973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oneTexte 4"/>
          <p:cNvSpPr txBox="1">
            <a:spLocks noChangeArrowheads="1"/>
          </p:cNvSpPr>
          <p:nvPr>
            <p:custDataLst>
              <p:tags r:id="rId1"/>
            </p:custDataLst>
          </p:nvPr>
        </p:nvSpPr>
        <p:spPr bwMode="auto">
          <a:xfrm>
            <a:off x="540125" y="55790"/>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Epreuve d’effort sous-maximale</a:t>
            </a:r>
          </a:p>
        </p:txBody>
      </p:sp>
      <p:pic>
        <p:nvPicPr>
          <p:cNvPr id="921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41" y="1021897"/>
            <a:ext cx="7304161" cy="38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4" name="Rectangle 5"/>
          <p:cNvSpPr>
            <a:spLocks noChangeArrowheads="1"/>
          </p:cNvSpPr>
          <p:nvPr/>
        </p:nvSpPr>
        <p:spPr bwMode="auto">
          <a:xfrm>
            <a:off x="1889778" y="5033283"/>
            <a:ext cx="5595739" cy="70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fontAlgn="base">
              <a:spcBef>
                <a:spcPct val="0"/>
              </a:spcBef>
              <a:spcAft>
                <a:spcPct val="0"/>
              </a:spcAft>
              <a:defRPr sz="2100">
                <a:solidFill>
                  <a:schemeClr val="tx1"/>
                </a:solidFill>
                <a:latin typeface="Calibri" pitchFamily="34" charset="0"/>
              </a:defRPr>
            </a:lvl6pPr>
            <a:lvl7pPr marL="2971800" indent="-228600" fontAlgn="base">
              <a:spcBef>
                <a:spcPct val="0"/>
              </a:spcBef>
              <a:spcAft>
                <a:spcPct val="0"/>
              </a:spcAft>
              <a:defRPr sz="2100">
                <a:solidFill>
                  <a:schemeClr val="tx1"/>
                </a:solidFill>
                <a:latin typeface="Calibri" pitchFamily="34" charset="0"/>
              </a:defRPr>
            </a:lvl7pPr>
            <a:lvl8pPr marL="3429000" indent="-228600" fontAlgn="base">
              <a:spcBef>
                <a:spcPct val="0"/>
              </a:spcBef>
              <a:spcAft>
                <a:spcPct val="0"/>
              </a:spcAft>
              <a:defRPr sz="2100">
                <a:solidFill>
                  <a:schemeClr val="tx1"/>
                </a:solidFill>
                <a:latin typeface="Calibri" pitchFamily="34" charset="0"/>
              </a:defRPr>
            </a:lvl8pPr>
            <a:lvl9pPr marL="3886200" indent="-228600" fontAlgn="base">
              <a:spcBef>
                <a:spcPct val="0"/>
              </a:spcBef>
              <a:spcAft>
                <a:spcPct val="0"/>
              </a:spcAft>
              <a:defRPr sz="2100">
                <a:solidFill>
                  <a:schemeClr val="tx1"/>
                </a:solidFill>
                <a:latin typeface="Calibri" pitchFamily="34" charset="0"/>
              </a:defRPr>
            </a:lvl9pPr>
          </a:lstStyle>
          <a:p>
            <a:pPr algn="just" defTabSz="768187" eaLnBrk="0" hangingPunct="0">
              <a:lnSpc>
                <a:spcPct val="150000"/>
              </a:lnSpc>
            </a:pPr>
            <a:r>
              <a:rPr lang="fr-FR" altLang="fr-FR" sz="2700">
                <a:latin typeface="Comic Sans MS" pitchFamily="66" charset="0"/>
              </a:rPr>
              <a:t>Prélèvements sanguins </a:t>
            </a:r>
            <a:r>
              <a:rPr lang="fr-FR" altLang="fr-FR" sz="2700">
                <a:solidFill>
                  <a:srgbClr val="000000"/>
                </a:solidFill>
                <a:latin typeface="Comic Sans MS" pitchFamily="66" charset="0"/>
                <a:ea typeface="MS PGothic" pitchFamily="34" charset="-128"/>
                <a:cs typeface="Times New Roman" pitchFamily="18" charset="0"/>
              </a:rPr>
              <a:t>à 5 temps.</a:t>
            </a:r>
          </a:p>
        </p:txBody>
      </p:sp>
    </p:spTree>
    <p:extLst>
      <p:ext uri="{BB962C8B-B14F-4D97-AF65-F5344CB8AC3E}">
        <p14:creationId xmlns:p14="http://schemas.microsoft.com/office/powerpoint/2010/main" val="2914206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325234" y="748753"/>
            <a:ext cx="8496943" cy="129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marL="457200" indent="-457200">
              <a:defRPr sz="2100">
                <a:solidFill>
                  <a:schemeClr val="tx1"/>
                </a:solidFill>
                <a:latin typeface="Calibri" pitchFamily="34" charset="0"/>
              </a:defRPr>
            </a:lvl1pPr>
            <a:lvl2pPr>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marL="0" lvl="0" indent="0" algn="just" defTabSz="914297">
              <a:lnSpc>
                <a:spcPct val="150000"/>
              </a:lnSpc>
              <a:defRPr/>
            </a:pPr>
            <a:r>
              <a:rPr lang="fr-FR" altLang="fr-FR" sz="2700" dirty="0" smtClean="0">
                <a:latin typeface="Comic Sans MS" pitchFamily="66" charset="0"/>
                <a:sym typeface="Wingdings" pitchFamily="2" charset="2"/>
              </a:rPr>
              <a:t>1-  </a:t>
            </a:r>
            <a:r>
              <a:rPr lang="fr-FR" altLang="fr-FR" sz="2700" dirty="0" smtClean="0">
                <a:latin typeface="Comic Sans MS" pitchFamily="66" charset="0"/>
              </a:rPr>
              <a:t>durée et distance d’effort chez les </a:t>
            </a:r>
            <a:r>
              <a:rPr lang="fr-FR" sz="2800" dirty="0">
                <a:solidFill>
                  <a:prstClr val="black"/>
                </a:solidFill>
                <a:latin typeface="Comic Sans MS" panose="030F0702030302020204" pitchFamily="66" charset="0"/>
              </a:rPr>
              <a:t>sujets avec </a:t>
            </a:r>
            <a:r>
              <a:rPr lang="fr-FR" sz="2800" dirty="0" smtClean="0">
                <a:solidFill>
                  <a:prstClr val="black"/>
                </a:solidFill>
                <a:latin typeface="Comic Sans MS" panose="030F0702030302020204" pitchFamily="66" charset="0"/>
              </a:rPr>
              <a:t>trisomie </a:t>
            </a:r>
            <a:r>
              <a:rPr lang="fr-FR" altLang="fr-FR" sz="2700" dirty="0" smtClean="0">
                <a:latin typeface="Comic Sans MS" pitchFamily="66" charset="0"/>
              </a:rPr>
              <a:t>(p&lt;0,05)</a:t>
            </a:r>
            <a:r>
              <a:rPr lang="fr-FR" altLang="fr-FR" sz="2700" dirty="0" smtClean="0">
                <a:latin typeface="Comic Sans MS" pitchFamily="66" charset="0"/>
                <a:sym typeface="Wingdings" pitchFamily="2" charset="2"/>
              </a:rPr>
              <a:t> </a:t>
            </a:r>
            <a:r>
              <a:rPr lang="fr-FR" altLang="fr-FR" sz="1200" dirty="0" smtClean="0">
                <a:latin typeface="Comic Sans MS" pitchFamily="66" charset="0"/>
                <a:sym typeface="Wingdings" pitchFamily="2" charset="2"/>
              </a:rPr>
              <a:t>(</a:t>
            </a:r>
            <a:r>
              <a:rPr lang="fr-FR" altLang="fr-FR" sz="1200" dirty="0" err="1" smtClean="0">
                <a:latin typeface="Comic Sans MS" pitchFamily="66" charset="0"/>
                <a:sym typeface="Wingdings" pitchFamily="2" charset="2"/>
              </a:rPr>
              <a:t>Fernhall</a:t>
            </a:r>
            <a:r>
              <a:rPr lang="fr-FR" altLang="fr-FR" sz="1200" dirty="0" smtClean="0">
                <a:latin typeface="Comic Sans MS" pitchFamily="66" charset="0"/>
                <a:sym typeface="Wingdings" pitchFamily="2" charset="2"/>
              </a:rPr>
              <a:t> et al. 1996; Bricout et al. 2008)</a:t>
            </a:r>
            <a:r>
              <a:rPr lang="fr-FR" altLang="fr-FR" sz="1200" dirty="0" smtClean="0">
                <a:latin typeface="Comic Sans MS" pitchFamily="66" charset="0"/>
              </a:rPr>
              <a:t>.</a:t>
            </a:r>
          </a:p>
        </p:txBody>
      </p:sp>
      <p:sp>
        <p:nvSpPr>
          <p:cNvPr id="93187" name="ZoneTexte 4"/>
          <p:cNvSpPr txBox="1">
            <a:spLocks noChangeArrowheads="1"/>
          </p:cNvSpPr>
          <p:nvPr>
            <p:custDataLst>
              <p:tags r:id="rId1"/>
            </p:custDataLst>
          </p:nvPr>
        </p:nvSpPr>
        <p:spPr bwMode="auto">
          <a:xfrm>
            <a:off x="540125" y="55790"/>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Epreuve d’effort sous-maximale</a:t>
            </a:r>
          </a:p>
        </p:txBody>
      </p:sp>
    </p:spTree>
    <p:extLst>
      <p:ext uri="{BB962C8B-B14F-4D97-AF65-F5344CB8AC3E}">
        <p14:creationId xmlns:p14="http://schemas.microsoft.com/office/powerpoint/2010/main" val="199914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8352928" cy="1361911"/>
          </a:xfrm>
          <a:prstGeom prst="rect">
            <a:avLst/>
          </a:prstGeom>
        </p:spPr>
        <p:txBody>
          <a:bodyPr wrap="square">
            <a:spAutoFit/>
          </a:bodyPr>
          <a:lstStyle/>
          <a:p>
            <a:pPr lvl="1">
              <a:lnSpc>
                <a:spcPct val="150000"/>
              </a:lnSpc>
            </a:pPr>
            <a:r>
              <a:rPr lang="fr-FR" altLang="fr-FR" sz="2700" dirty="0" smtClean="0">
                <a:latin typeface="Comic Sans MS" pitchFamily="66" charset="0"/>
                <a:sym typeface="Wingdings" pitchFamily="2" charset="2"/>
              </a:rPr>
              <a:t>2- Cinétique </a:t>
            </a:r>
            <a:r>
              <a:rPr lang="fr-FR" altLang="fr-FR" sz="2700" dirty="0">
                <a:latin typeface="Comic Sans MS" pitchFamily="66" charset="0"/>
                <a:sym typeface="Wingdings" pitchFamily="2" charset="2"/>
              </a:rPr>
              <a:t>des catécholamines inadaptée </a:t>
            </a:r>
            <a:endParaRPr lang="fr-FR" altLang="fr-FR" sz="2700" dirty="0" smtClean="0">
              <a:latin typeface="Comic Sans MS" pitchFamily="66" charset="0"/>
              <a:sym typeface="Wingdings" pitchFamily="2" charset="2"/>
            </a:endParaRPr>
          </a:p>
          <a:p>
            <a:pPr lvl="1">
              <a:lnSpc>
                <a:spcPct val="150000"/>
              </a:lnSpc>
            </a:pPr>
            <a:endParaRPr lang="fr-FR" sz="2800" dirty="0">
              <a:solidFill>
                <a:srgbClr val="008000"/>
              </a:solidFill>
              <a:latin typeface="Comic Sans MS" pitchFamily="66" charset="0"/>
              <a:sym typeface="Wingdings"/>
            </a:endParaRPr>
          </a:p>
        </p:txBody>
      </p:sp>
      <p:pic>
        <p:nvPicPr>
          <p:cNvPr id="3" name="Picture 4"/>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00" y="1037872"/>
            <a:ext cx="4470809" cy="38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4493603" y="1885950"/>
            <a:ext cx="716223" cy="1543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
        <p:nvSpPr>
          <p:cNvPr id="5" name="ZoneTexte 4"/>
          <p:cNvSpPr txBox="1">
            <a:spLocks noChangeArrowheads="1"/>
          </p:cNvSpPr>
          <p:nvPr/>
        </p:nvSpPr>
        <p:spPr bwMode="auto">
          <a:xfrm>
            <a:off x="2501441" y="4748473"/>
            <a:ext cx="5416769" cy="23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000" dirty="0">
                <a:latin typeface="Comic Sans MS" pitchFamily="66" charset="0"/>
              </a:rPr>
              <a:t>¤ différence significative </a:t>
            </a:r>
            <a:r>
              <a:rPr lang="fr-FR" altLang="fr-FR" sz="1000" dirty="0" smtClean="0">
                <a:latin typeface="Comic Sans MS" pitchFamily="66" charset="0"/>
              </a:rPr>
              <a:t>entre sujets </a:t>
            </a:r>
            <a:r>
              <a:rPr lang="fr-FR" altLang="fr-FR" sz="1000" dirty="0">
                <a:latin typeface="Comic Sans MS" pitchFamily="66" charset="0"/>
              </a:rPr>
              <a:t>contrôles et avec trisomie 21 - p&lt;0,01</a:t>
            </a:r>
          </a:p>
        </p:txBody>
      </p:sp>
      <p:sp>
        <p:nvSpPr>
          <p:cNvPr id="7" name="Rectangle 6"/>
          <p:cNvSpPr/>
          <p:nvPr/>
        </p:nvSpPr>
        <p:spPr>
          <a:xfrm>
            <a:off x="72008" y="5253007"/>
            <a:ext cx="9036496" cy="1200329"/>
          </a:xfrm>
          <a:prstGeom prst="rect">
            <a:avLst/>
          </a:prstGeom>
        </p:spPr>
        <p:txBody>
          <a:bodyPr wrap="square">
            <a:spAutoFit/>
          </a:bodyPr>
          <a:lstStyle/>
          <a:p>
            <a:pPr marL="914400" lvl="1" indent="-457200">
              <a:buFont typeface="Wingdings"/>
              <a:buChar char="æ"/>
            </a:pPr>
            <a:r>
              <a:rPr lang="fr-FR" altLang="fr-FR" sz="2400" dirty="0">
                <a:solidFill>
                  <a:srgbClr val="008000"/>
                </a:solidFill>
                <a:latin typeface="Comic Sans MS" pitchFamily="66" charset="0"/>
                <a:sym typeface="Wingdings" pitchFamily="2" charset="2"/>
              </a:rPr>
              <a:t>oxydation lipidique:</a:t>
            </a:r>
            <a:r>
              <a:rPr lang="fr-FR" altLang="fr-FR" sz="2400" dirty="0">
                <a:solidFill>
                  <a:srgbClr val="008000"/>
                </a:solidFill>
                <a:sym typeface="Wingdings" pitchFamily="2" charset="2"/>
              </a:rPr>
              <a:t>  </a:t>
            </a:r>
            <a:r>
              <a:rPr lang="fr-FR" altLang="fr-FR" sz="2400" dirty="0">
                <a:solidFill>
                  <a:srgbClr val="008000"/>
                </a:solidFill>
                <a:latin typeface="Comic Sans MS" pitchFamily="66" charset="0"/>
                <a:sym typeface="Wingdings" pitchFamily="2" charset="2"/>
              </a:rPr>
              <a:t>disponibilité en substrats énergétiques </a:t>
            </a:r>
            <a:r>
              <a:rPr lang="fr-FR" altLang="fr-FR" sz="1200" dirty="0">
                <a:solidFill>
                  <a:srgbClr val="008000"/>
                </a:solidFill>
                <a:latin typeface="Comic Sans MS" pitchFamily="66" charset="0"/>
                <a:sym typeface="Wingdings" pitchFamily="2" charset="2"/>
              </a:rPr>
              <a:t>(Flore et al. 2008; </a:t>
            </a:r>
            <a:r>
              <a:rPr lang="fr-FR" altLang="fr-FR" sz="1200" dirty="0" err="1">
                <a:solidFill>
                  <a:srgbClr val="008000"/>
                </a:solidFill>
                <a:latin typeface="Comic Sans MS" pitchFamily="66" charset="0"/>
                <a:sym typeface="Wingdings" pitchFamily="2" charset="2"/>
              </a:rPr>
              <a:t>Fernhall</a:t>
            </a:r>
            <a:r>
              <a:rPr lang="fr-FR" altLang="fr-FR" sz="1200" dirty="0">
                <a:solidFill>
                  <a:srgbClr val="008000"/>
                </a:solidFill>
                <a:latin typeface="Comic Sans MS" pitchFamily="66" charset="0"/>
                <a:sym typeface="Wingdings" pitchFamily="2" charset="2"/>
              </a:rPr>
              <a:t> et al. 1996)</a:t>
            </a:r>
          </a:p>
          <a:p>
            <a:pPr marL="914400" lvl="1" indent="-457200">
              <a:buFont typeface="Wingdings"/>
              <a:buChar char="æ"/>
            </a:pPr>
            <a:r>
              <a:rPr lang="fr-FR" sz="2400" dirty="0">
                <a:solidFill>
                  <a:srgbClr val="008000"/>
                </a:solidFill>
                <a:latin typeface="Comic Sans MS" pitchFamily="66" charset="0"/>
                <a:sym typeface="Wingdings"/>
              </a:rPr>
              <a:t>Adaptation cardiaque</a:t>
            </a:r>
          </a:p>
        </p:txBody>
      </p:sp>
    </p:spTree>
    <p:extLst>
      <p:ext uri="{BB962C8B-B14F-4D97-AF65-F5344CB8AC3E}">
        <p14:creationId xmlns:p14="http://schemas.microsoft.com/office/powerpoint/2010/main" val="3145966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78735"/>
            <a:ext cx="4470809" cy="382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1520" y="4169229"/>
            <a:ext cx="8791290" cy="1508729"/>
          </a:xfrm>
          <a:prstGeom prst="rect">
            <a:avLst/>
          </a:prstGeom>
        </p:spPr>
        <p:txBody>
          <a:bodyPr wrap="square" lIns="76819" tIns="38409" rIns="76819" bIns="38409">
            <a:spAutoFit/>
          </a:bodyPr>
          <a:lstStyle/>
          <a:p>
            <a:pPr lvl="0" algn="just" defTabSz="914297">
              <a:lnSpc>
                <a:spcPct val="150000"/>
              </a:lnSpc>
              <a:defRPr/>
            </a:pPr>
            <a:r>
              <a:rPr lang="fr-FR" sz="2400" dirty="0" smtClean="0">
                <a:latin typeface="Comic Sans MS" pitchFamily="66" charset="0"/>
                <a:sym typeface="Wingdings"/>
              </a:rPr>
              <a:t> cortisol chez les </a:t>
            </a:r>
            <a:r>
              <a:rPr lang="fr-FR" sz="2400" dirty="0">
                <a:solidFill>
                  <a:prstClr val="black"/>
                </a:solidFill>
                <a:latin typeface="Comic Sans MS" panose="030F0702030302020204" pitchFamily="66" charset="0"/>
              </a:rPr>
              <a:t>sujets avec trisomie</a:t>
            </a:r>
          </a:p>
          <a:p>
            <a:pPr defTabSz="914297">
              <a:lnSpc>
                <a:spcPct val="150000"/>
              </a:lnSpc>
              <a:defRPr/>
            </a:pPr>
            <a:r>
              <a:rPr lang="fr-FR" sz="1400" dirty="0" smtClean="0">
                <a:latin typeface="Comic Sans MS" pitchFamily="66" charset="0"/>
                <a:sym typeface="Wingdings"/>
              </a:rPr>
              <a:t>(Eberhard et al. 1989; Bricout et al. 2008)</a:t>
            </a:r>
            <a:endParaRPr lang="fr-FR" sz="1400" dirty="0" smtClean="0">
              <a:sym typeface="Wingdings"/>
            </a:endParaRPr>
          </a:p>
          <a:p>
            <a:pPr defTabSz="914297">
              <a:lnSpc>
                <a:spcPct val="150000"/>
              </a:lnSpc>
              <a:defRPr/>
            </a:pPr>
            <a:r>
              <a:rPr lang="fr-FR" sz="2400" dirty="0" smtClean="0">
                <a:solidFill>
                  <a:srgbClr val="008000"/>
                </a:solidFill>
                <a:latin typeface="Comic Sans MS" pitchFamily="66" charset="0"/>
                <a:sym typeface="Wingdings"/>
              </a:rPr>
              <a:t>mobilisation </a:t>
            </a:r>
            <a:r>
              <a:rPr lang="fr-FR" sz="2400" dirty="0">
                <a:solidFill>
                  <a:srgbClr val="008000"/>
                </a:solidFill>
                <a:latin typeface="Comic Sans MS" pitchFamily="66" charset="0"/>
                <a:sym typeface="Wingdings"/>
              </a:rPr>
              <a:t>des substrats </a:t>
            </a:r>
            <a:r>
              <a:rPr lang="fr-FR" sz="2400" dirty="0" smtClean="0">
                <a:solidFill>
                  <a:srgbClr val="008000"/>
                </a:solidFill>
                <a:latin typeface="Comic Sans MS" pitchFamily="66" charset="0"/>
                <a:sym typeface="Wingdings"/>
              </a:rPr>
              <a:t>énergétiques</a:t>
            </a:r>
          </a:p>
        </p:txBody>
      </p:sp>
    </p:spTree>
    <p:extLst>
      <p:ext uri="{BB962C8B-B14F-4D97-AF65-F5344CB8AC3E}">
        <p14:creationId xmlns:p14="http://schemas.microsoft.com/office/powerpoint/2010/main" val="1079630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oneTexte 2"/>
          <p:cNvSpPr txBox="1">
            <a:spLocks noChangeArrowheads="1"/>
          </p:cNvSpPr>
          <p:nvPr>
            <p:custDataLst>
              <p:tags r:id="rId1"/>
            </p:custDataLst>
          </p:nvPr>
        </p:nvSpPr>
        <p:spPr bwMode="auto">
          <a:xfrm>
            <a:off x="540125" y="55790"/>
            <a:ext cx="7919193" cy="59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Synthèse des tests d’effort</a:t>
            </a:r>
          </a:p>
        </p:txBody>
      </p:sp>
      <p:sp>
        <p:nvSpPr>
          <p:cNvPr id="4" name="Rectangle 3"/>
          <p:cNvSpPr/>
          <p:nvPr/>
        </p:nvSpPr>
        <p:spPr>
          <a:xfrm>
            <a:off x="399508" y="774248"/>
            <a:ext cx="8564980" cy="5709879"/>
          </a:xfrm>
          <a:prstGeom prst="rect">
            <a:avLst/>
          </a:prstGeom>
        </p:spPr>
        <p:txBody>
          <a:bodyPr wrap="square" lIns="76819" tIns="38409" rIns="76819" bIns="38409">
            <a:spAutoFit/>
          </a:bodyPr>
          <a:lstStyle/>
          <a:p>
            <a:pPr marL="384094" indent="-384094" algn="just" defTabSz="914297">
              <a:lnSpc>
                <a:spcPct val="150000"/>
              </a:lnSpc>
              <a:buFont typeface="Arial" pitchFamily="34" charset="0"/>
              <a:buChar char="•"/>
              <a:defRPr/>
            </a:pPr>
            <a:r>
              <a:rPr lang="fr-FR" sz="2700" dirty="0">
                <a:latin typeface="Comic Sans MS" pitchFamily="66" charset="0"/>
                <a:sym typeface="Wingdings"/>
              </a:rPr>
              <a:t> </a:t>
            </a:r>
            <a:r>
              <a:rPr lang="fr-FR" sz="2700" dirty="0">
                <a:latin typeface="Comic Sans MS" pitchFamily="66" charset="0"/>
              </a:rPr>
              <a:t>capacité cardio-respiratoire</a:t>
            </a:r>
          </a:p>
          <a:p>
            <a:pPr marL="384094" indent="-384094" algn="just" defTabSz="914297">
              <a:lnSpc>
                <a:spcPct val="150000"/>
              </a:lnSpc>
              <a:buFont typeface="Arial" pitchFamily="34" charset="0"/>
              <a:buChar char="•"/>
              <a:defRPr/>
            </a:pPr>
            <a:r>
              <a:rPr lang="fr-FR" sz="2700" dirty="0">
                <a:latin typeface="Comic Sans MS" pitchFamily="66" charset="0"/>
                <a:sym typeface="Wingdings"/>
              </a:rPr>
              <a:t> sécrétions des catécholamines</a:t>
            </a:r>
          </a:p>
          <a:p>
            <a:pPr marL="384094" indent="-384094" algn="just" defTabSz="914297">
              <a:lnSpc>
                <a:spcPct val="150000"/>
              </a:lnSpc>
              <a:buFont typeface="Arial" pitchFamily="34" charset="0"/>
              <a:buChar char="•"/>
              <a:defRPr/>
            </a:pPr>
            <a:r>
              <a:rPr lang="fr-FR" sz="2700" dirty="0">
                <a:latin typeface="Comic Sans MS" pitchFamily="66" charset="0"/>
                <a:sym typeface="Wingdings"/>
              </a:rPr>
              <a:t> cortisol</a:t>
            </a:r>
          </a:p>
          <a:p>
            <a:pPr marL="384094" indent="-384094" algn="just" defTabSz="914297">
              <a:buFont typeface="Arial" pitchFamily="34" charset="0"/>
              <a:buChar char="•"/>
              <a:defRPr/>
            </a:pPr>
            <a:endParaRPr lang="fr-FR" sz="2700" dirty="0">
              <a:latin typeface="Comic Sans MS" pitchFamily="66" charset="0"/>
              <a:sym typeface="Wingdings"/>
            </a:endParaRPr>
          </a:p>
          <a:p>
            <a:pPr marL="914348" lvl="1" indent="-457200" algn="just" defTabSz="914297">
              <a:lnSpc>
                <a:spcPct val="150000"/>
              </a:lnSpc>
              <a:buFont typeface="Arial" panose="020B0604020202020204" pitchFamily="34" charset="0"/>
              <a:buChar char="•"/>
              <a:defRPr/>
            </a:pPr>
            <a:r>
              <a:rPr lang="fr-FR" sz="2700" dirty="0">
                <a:solidFill>
                  <a:srgbClr val="008000"/>
                </a:solidFill>
                <a:latin typeface="Comic Sans MS" pitchFamily="66" charset="0"/>
              </a:rPr>
              <a:t>Stimulation sympathique insuffisante </a:t>
            </a:r>
            <a:r>
              <a:rPr lang="fr-FR" sz="1200" dirty="0">
                <a:solidFill>
                  <a:srgbClr val="008000"/>
                </a:solidFill>
                <a:latin typeface="Comic Sans MS" pitchFamily="66" charset="0"/>
              </a:rPr>
              <a:t>(Fernhall et al. 1996)</a:t>
            </a:r>
          </a:p>
          <a:p>
            <a:pPr marL="457148" lvl="1" algn="just" defTabSz="914297">
              <a:lnSpc>
                <a:spcPct val="150000"/>
              </a:lnSpc>
              <a:defRPr/>
            </a:pPr>
            <a:r>
              <a:rPr lang="fr-FR" sz="2700" dirty="0">
                <a:solidFill>
                  <a:srgbClr val="008000"/>
                </a:solidFill>
                <a:latin typeface="Comic Sans MS" pitchFamily="66" charset="0"/>
                <a:sym typeface="Wingdings"/>
              </a:rPr>
              <a:t>Adaptation cardiaque inadéquate </a:t>
            </a:r>
            <a:r>
              <a:rPr lang="fr-FR" sz="1200" dirty="0">
                <a:solidFill>
                  <a:srgbClr val="008000"/>
                </a:solidFill>
                <a:latin typeface="Comic Sans MS" pitchFamily="66" charset="0"/>
                <a:sym typeface="Wingdings"/>
              </a:rPr>
              <a:t>(Fernhall et al. 2009)</a:t>
            </a:r>
          </a:p>
          <a:p>
            <a:pPr marL="914348" lvl="1" indent="-457200" algn="just" defTabSz="914297">
              <a:lnSpc>
                <a:spcPct val="150000"/>
              </a:lnSpc>
              <a:buFont typeface="Arial" panose="020B0604020202020204" pitchFamily="34" charset="0"/>
              <a:buChar char="•"/>
              <a:defRPr/>
            </a:pPr>
            <a:r>
              <a:rPr lang="fr-FR" sz="2700" dirty="0">
                <a:solidFill>
                  <a:srgbClr val="008000"/>
                </a:solidFill>
                <a:latin typeface="Comic Sans MS" pitchFamily="66" charset="0"/>
                <a:sym typeface="Wingdings"/>
              </a:rPr>
              <a:t> mobilisation des substrats énergétiques </a:t>
            </a:r>
            <a:r>
              <a:rPr lang="fr-FR" sz="1200" dirty="0">
                <a:solidFill>
                  <a:srgbClr val="008000"/>
                </a:solidFill>
                <a:latin typeface="Comic Sans MS" pitchFamily="66" charset="0"/>
                <a:sym typeface="Wingdings"/>
              </a:rPr>
              <a:t>(Bricout et al. 2008</a:t>
            </a:r>
            <a:r>
              <a:rPr lang="fr-FR" sz="1200" dirty="0" smtClean="0">
                <a:solidFill>
                  <a:srgbClr val="008000"/>
                </a:solidFill>
                <a:latin typeface="Comic Sans MS" pitchFamily="66" charset="0"/>
                <a:sym typeface="Wingdings"/>
              </a:rPr>
              <a:t>)</a:t>
            </a:r>
          </a:p>
          <a:p>
            <a:pPr marL="457148" lvl="1" algn="just" defTabSz="914297">
              <a:lnSpc>
                <a:spcPct val="150000"/>
              </a:lnSpc>
              <a:defRPr/>
            </a:pPr>
            <a:r>
              <a:rPr lang="fr-FR" sz="2800" dirty="0" smtClean="0">
                <a:solidFill>
                  <a:srgbClr val="008000"/>
                </a:solidFill>
                <a:latin typeface="Comic Sans MS" pitchFamily="66" charset="0"/>
                <a:sym typeface="Wingdings 3"/>
              </a:rPr>
              <a:t></a:t>
            </a:r>
            <a:r>
              <a:rPr lang="fr-FR" sz="2700" dirty="0" smtClean="0">
                <a:solidFill>
                  <a:srgbClr val="008000"/>
                </a:solidFill>
                <a:latin typeface="Comic Sans MS" pitchFamily="66" charset="0"/>
                <a:sym typeface="Wingdings 3"/>
              </a:rPr>
              <a:t> </a:t>
            </a:r>
            <a:r>
              <a:rPr lang="fr-FR" sz="2700" dirty="0" smtClean="0">
                <a:solidFill>
                  <a:srgbClr val="008000"/>
                </a:solidFill>
                <a:latin typeface="Comic Sans MS" pitchFamily="66" charset="0"/>
                <a:sym typeface="Wingdings"/>
              </a:rPr>
              <a:t>Facteurs </a:t>
            </a:r>
            <a:r>
              <a:rPr lang="fr-FR" sz="2700" dirty="0">
                <a:solidFill>
                  <a:srgbClr val="008000"/>
                </a:solidFill>
                <a:latin typeface="Comic Sans MS" pitchFamily="66" charset="0"/>
                <a:sym typeface="Wingdings"/>
              </a:rPr>
              <a:t>explicatifs d’une fatigue plus précoce </a:t>
            </a:r>
            <a:r>
              <a:rPr lang="fr-FR" sz="1200" dirty="0">
                <a:solidFill>
                  <a:srgbClr val="008000"/>
                </a:solidFill>
                <a:latin typeface="Comic Sans MS" pitchFamily="66" charset="0"/>
                <a:sym typeface="Wingdings"/>
              </a:rPr>
              <a:t>(Bricout et al. 2008)</a:t>
            </a:r>
          </a:p>
        </p:txBody>
      </p:sp>
    </p:spTree>
    <p:extLst>
      <p:ext uri="{BB962C8B-B14F-4D97-AF65-F5344CB8AC3E}">
        <p14:creationId xmlns:p14="http://schemas.microsoft.com/office/powerpoint/2010/main" val="315954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oneTexte 2"/>
          <p:cNvSpPr txBox="1">
            <a:spLocks noChangeArrowheads="1"/>
          </p:cNvSpPr>
          <p:nvPr>
            <p:custDataLst>
              <p:tags r:id="rId1"/>
            </p:custDataLst>
          </p:nvPr>
        </p:nvSpPr>
        <p:spPr bwMode="auto">
          <a:xfrm>
            <a:off x="611560" y="240719"/>
            <a:ext cx="7919193" cy="10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dirty="0" smtClean="0">
                <a:solidFill>
                  <a:srgbClr val="FF0000"/>
                </a:solidFill>
                <a:latin typeface="Comic Sans MS" pitchFamily="66" charset="0"/>
                <a:ea typeface="MS PGothic" pitchFamily="34" charset="-128"/>
              </a:rPr>
              <a:t>Résultats sur les tests d’effort</a:t>
            </a:r>
          </a:p>
          <a:p>
            <a:pPr algn="ctr"/>
            <a:r>
              <a:rPr lang="fr-FR" altLang="fr-FR" sz="3200" b="1" dirty="0">
                <a:solidFill>
                  <a:srgbClr val="FF0000"/>
                </a:solidFill>
                <a:latin typeface="Comic Sans MS" pitchFamily="66" charset="0"/>
                <a:ea typeface="MS PGothic" pitchFamily="34" charset="-128"/>
              </a:rPr>
              <a:t>=</a:t>
            </a:r>
          </a:p>
        </p:txBody>
      </p:sp>
      <p:sp>
        <p:nvSpPr>
          <p:cNvPr id="96260" name="Rectangle 4"/>
          <p:cNvSpPr>
            <a:spLocks noChangeArrowheads="1"/>
          </p:cNvSpPr>
          <p:nvPr/>
        </p:nvSpPr>
        <p:spPr bwMode="auto">
          <a:xfrm>
            <a:off x="683568" y="1412776"/>
            <a:ext cx="7768063" cy="28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marL="342900" indent="-342900">
              <a:defRPr sz="2100">
                <a:solidFill>
                  <a:schemeClr val="tx1"/>
                </a:solidFill>
                <a:latin typeface="Calibri" pitchFamily="34" charset="0"/>
              </a:defRPr>
            </a:lvl1pPr>
            <a:lvl2pPr>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lvl="1" algn="ctr">
              <a:lnSpc>
                <a:spcPct val="150000"/>
              </a:lnSpc>
            </a:pPr>
            <a:r>
              <a:rPr lang="fr-FR" altLang="fr-FR" sz="4000" b="1" dirty="0">
                <a:solidFill>
                  <a:srgbClr val="FF6600"/>
                </a:solidFill>
                <a:latin typeface="Comic Sans MS" pitchFamily="66" charset="0"/>
                <a:sym typeface="Wingdings" pitchFamily="2" charset="2"/>
              </a:rPr>
              <a:t>Témoin d’une </a:t>
            </a:r>
            <a:r>
              <a:rPr lang="fr-FR" altLang="fr-FR" sz="4000" b="1" dirty="0" err="1">
                <a:solidFill>
                  <a:srgbClr val="FF6600"/>
                </a:solidFill>
                <a:latin typeface="Comic Sans MS" pitchFamily="66" charset="0"/>
                <a:sym typeface="Wingdings" pitchFamily="2" charset="2"/>
              </a:rPr>
              <a:t>dysautonomie</a:t>
            </a:r>
            <a:endParaRPr lang="fr-FR" altLang="fr-FR" sz="4000" b="1" dirty="0">
              <a:solidFill>
                <a:srgbClr val="FF6600"/>
              </a:solidFill>
              <a:latin typeface="Comic Sans MS" pitchFamily="66" charset="0"/>
              <a:sym typeface="Wingdings" pitchFamily="2" charset="2"/>
            </a:endParaRPr>
          </a:p>
          <a:p>
            <a:pPr lvl="1" algn="ctr">
              <a:lnSpc>
                <a:spcPct val="150000"/>
              </a:lnSpc>
            </a:pPr>
            <a:r>
              <a:rPr lang="fr-FR" altLang="fr-FR" sz="4000" b="1" dirty="0" smtClean="0">
                <a:solidFill>
                  <a:srgbClr val="FF6600"/>
                </a:solidFill>
                <a:latin typeface="Comic Sans MS" pitchFamily="66" charset="0"/>
                <a:sym typeface="Wingdings" pitchFamily="2" charset="2"/>
              </a:rPr>
              <a:t>et d’une possible limitation à l’effort</a:t>
            </a:r>
            <a:endParaRPr lang="fr-FR" altLang="fr-FR" sz="4000" b="1" dirty="0">
              <a:solidFill>
                <a:srgbClr val="FF6600"/>
              </a:solidFill>
              <a:latin typeface="Comic Sans MS" pitchFamily="66" charset="0"/>
              <a:sym typeface="Wingdings" pitchFamily="2" charset="2"/>
            </a:endParaRPr>
          </a:p>
        </p:txBody>
      </p:sp>
    </p:spTree>
    <p:extLst>
      <p:ext uri="{BB962C8B-B14F-4D97-AF65-F5344CB8AC3E}">
        <p14:creationId xmlns:p14="http://schemas.microsoft.com/office/powerpoint/2010/main" val="2634484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oneTexte 1"/>
          <p:cNvSpPr txBox="1">
            <a:spLocks noChangeArrowheads="1"/>
          </p:cNvSpPr>
          <p:nvPr/>
        </p:nvSpPr>
        <p:spPr bwMode="auto">
          <a:xfrm>
            <a:off x="3347864" y="15926"/>
            <a:ext cx="2453845" cy="6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3400" b="1" dirty="0" smtClean="0">
                <a:solidFill>
                  <a:srgbClr val="FF0000"/>
                </a:solidFill>
                <a:latin typeface="Comic Sans MS" pitchFamily="66" charset="0"/>
              </a:rPr>
              <a:t>Conclusions</a:t>
            </a:r>
            <a:endParaRPr lang="fr-FR" altLang="fr-FR" sz="3400" b="1" dirty="0">
              <a:solidFill>
                <a:srgbClr val="FF0000"/>
              </a:solidFill>
              <a:latin typeface="Comic Sans MS" pitchFamily="66" charset="0"/>
            </a:endParaRPr>
          </a:p>
        </p:txBody>
      </p:sp>
      <p:sp>
        <p:nvSpPr>
          <p:cNvPr id="2" name="ZoneTexte 1"/>
          <p:cNvSpPr txBox="1"/>
          <p:nvPr/>
        </p:nvSpPr>
        <p:spPr>
          <a:xfrm>
            <a:off x="323528" y="707149"/>
            <a:ext cx="8712968" cy="4294107"/>
          </a:xfrm>
          <a:prstGeom prst="rect">
            <a:avLst/>
          </a:prstGeom>
          <a:noFill/>
        </p:spPr>
        <p:txBody>
          <a:bodyPr wrap="square" lIns="76819" tIns="38409" rIns="76819" bIns="38409">
            <a:spAutoFit/>
          </a:bodyPr>
          <a:lstStyle/>
          <a:p>
            <a:pPr marL="0" lvl="1" algn="ctr" defTabSz="914297">
              <a:defRPr/>
            </a:pPr>
            <a:endParaRPr lang="fr-FR" sz="1000" dirty="0">
              <a:solidFill>
                <a:srgbClr val="FF0000"/>
              </a:solidFill>
              <a:latin typeface="Comic Sans MS" pitchFamily="66" charset="0"/>
            </a:endParaRPr>
          </a:p>
          <a:p>
            <a:pPr marL="2667" lvl="1" algn="ctr" defTabSz="914297">
              <a:defRPr/>
            </a:pPr>
            <a:r>
              <a:rPr lang="fr-FR" sz="2700" b="1" dirty="0" smtClean="0">
                <a:latin typeface="Comic Sans MS" pitchFamily="66" charset="0"/>
                <a:sym typeface="Wingdings"/>
              </a:rPr>
              <a:t>Ces </a:t>
            </a:r>
            <a:r>
              <a:rPr lang="fr-FR" sz="2700" b="1" dirty="0">
                <a:latin typeface="Comic Sans MS" pitchFamily="66" charset="0"/>
                <a:sym typeface="Wingdings"/>
              </a:rPr>
              <a:t>diverses altérations pourraient expliquer la capacité d’effort </a:t>
            </a:r>
            <a:r>
              <a:rPr lang="fr-FR" sz="2700" b="1" dirty="0" smtClean="0">
                <a:latin typeface="Comic Sans MS" pitchFamily="66" charset="0"/>
                <a:sym typeface="Wingdings"/>
              </a:rPr>
              <a:t>limitée, </a:t>
            </a:r>
            <a:endParaRPr lang="fr-FR" sz="2700" b="1" dirty="0" smtClean="0">
              <a:latin typeface="Comic Sans MS" pitchFamily="66" charset="0"/>
              <a:sym typeface="Wingdings"/>
            </a:endParaRPr>
          </a:p>
          <a:p>
            <a:pPr marL="2667" lvl="1" algn="ctr" defTabSz="914297">
              <a:defRPr/>
            </a:pPr>
            <a:r>
              <a:rPr lang="fr-FR" sz="2700" b="1" dirty="0" smtClean="0">
                <a:latin typeface="Comic Sans MS" pitchFamily="66" charset="0"/>
              </a:rPr>
              <a:t>(</a:t>
            </a:r>
            <a:r>
              <a:rPr lang="fr-FR" sz="2400" b="1" dirty="0" smtClean="0">
                <a:latin typeface="Comic Sans MS" pitchFamily="66" charset="0"/>
              </a:rPr>
              <a:t>fatigue </a:t>
            </a:r>
            <a:r>
              <a:rPr lang="fr-FR" sz="2400" b="1" dirty="0">
                <a:latin typeface="Comic Sans MS" pitchFamily="66" charset="0"/>
              </a:rPr>
              <a:t>et </a:t>
            </a:r>
            <a:r>
              <a:rPr lang="fr-FR" sz="2400" b="1" dirty="0" smtClean="0">
                <a:latin typeface="Comic Sans MS" pitchFamily="66" charset="0"/>
              </a:rPr>
              <a:t>limitation </a:t>
            </a:r>
            <a:r>
              <a:rPr lang="fr-FR" sz="2400" b="1" dirty="0">
                <a:latin typeface="Comic Sans MS" pitchFamily="66" charset="0"/>
              </a:rPr>
              <a:t>à poursuivre des efforts </a:t>
            </a:r>
            <a:r>
              <a:rPr lang="fr-FR" sz="2400" b="1" dirty="0" smtClean="0">
                <a:latin typeface="Comic Sans MS" pitchFamily="66" charset="0"/>
              </a:rPr>
              <a:t>longs)</a:t>
            </a:r>
            <a:r>
              <a:rPr lang="fr-FR" sz="2400" dirty="0" smtClean="0">
                <a:solidFill>
                  <a:srgbClr val="008000"/>
                </a:solidFill>
                <a:latin typeface="Comic Sans MS" pitchFamily="66" charset="0"/>
              </a:rPr>
              <a:t> </a:t>
            </a:r>
            <a:endParaRPr lang="fr-FR" sz="2400" dirty="0">
              <a:solidFill>
                <a:srgbClr val="008000"/>
              </a:solidFill>
              <a:latin typeface="Comic Sans MS" pitchFamily="66" charset="0"/>
            </a:endParaRPr>
          </a:p>
          <a:p>
            <a:pPr marL="77352" lvl="1" algn="just" defTabSz="914297">
              <a:defRPr/>
            </a:pPr>
            <a:r>
              <a:rPr lang="fr-FR" sz="2700" dirty="0">
                <a:solidFill>
                  <a:srgbClr val="008000"/>
                </a:solidFill>
                <a:latin typeface="Comic Sans MS" pitchFamily="66" charset="0"/>
              </a:rPr>
              <a:t>				</a:t>
            </a:r>
            <a:r>
              <a:rPr lang="fr-FR" sz="2700" dirty="0" smtClean="0">
                <a:solidFill>
                  <a:srgbClr val="008000"/>
                </a:solidFill>
                <a:latin typeface="Comic Sans MS" pitchFamily="66" charset="0"/>
              </a:rPr>
              <a:t>		</a:t>
            </a:r>
            <a:r>
              <a:rPr lang="fr-FR" sz="1200" dirty="0" smtClean="0">
                <a:latin typeface="Comic Sans MS" pitchFamily="66" charset="0"/>
              </a:rPr>
              <a:t>(</a:t>
            </a:r>
            <a:r>
              <a:rPr lang="fr-FR" sz="1200" dirty="0" err="1">
                <a:latin typeface="Comic Sans MS" pitchFamily="66" charset="0"/>
              </a:rPr>
              <a:t>Fernhall</a:t>
            </a:r>
            <a:r>
              <a:rPr lang="fr-FR" sz="1200" dirty="0">
                <a:latin typeface="Comic Sans MS" pitchFamily="66" charset="0"/>
              </a:rPr>
              <a:t> et al. 2009; Bricout et al 2008</a:t>
            </a:r>
            <a:r>
              <a:rPr lang="fr-FR" sz="1200" dirty="0" smtClean="0">
                <a:latin typeface="Comic Sans MS" pitchFamily="66" charset="0"/>
              </a:rPr>
              <a:t>)</a:t>
            </a:r>
          </a:p>
          <a:p>
            <a:pPr marL="0" lvl="1" algn="ctr" defTabSz="914297">
              <a:defRPr/>
            </a:pPr>
            <a:r>
              <a:rPr lang="fr-FR" sz="6000" b="1" dirty="0">
                <a:solidFill>
                  <a:srgbClr val="FF0000"/>
                </a:solidFill>
                <a:latin typeface="Comic Sans MS" pitchFamily="66" charset="0"/>
                <a:sym typeface="Wingdings"/>
              </a:rPr>
              <a:t></a:t>
            </a:r>
            <a:endParaRPr lang="fr-FR" sz="1200" dirty="0">
              <a:solidFill>
                <a:srgbClr val="FF0000"/>
              </a:solidFill>
              <a:latin typeface="Comic Sans MS" pitchFamily="66" charset="0"/>
            </a:endParaRPr>
          </a:p>
          <a:p>
            <a:pPr marL="77352" lvl="1" algn="just" defTabSz="914297">
              <a:defRPr/>
            </a:pPr>
            <a:endParaRPr lang="fr-FR" sz="1200" dirty="0" smtClean="0">
              <a:latin typeface="Comic Sans MS" pitchFamily="66" charset="0"/>
            </a:endParaRPr>
          </a:p>
          <a:p>
            <a:pPr marL="77352" lvl="1" algn="ctr" defTabSz="914297">
              <a:defRPr/>
            </a:pPr>
            <a:r>
              <a:rPr lang="fr-FR" sz="2800" b="1" dirty="0" smtClean="0">
                <a:solidFill>
                  <a:srgbClr val="FF0000"/>
                </a:solidFill>
                <a:latin typeface="Comic Sans MS" pitchFamily="66" charset="0"/>
              </a:rPr>
              <a:t>NECESSITE D’ADAPTER </a:t>
            </a:r>
          </a:p>
          <a:p>
            <a:pPr marL="77352" lvl="1" algn="ctr" defTabSz="914297">
              <a:defRPr/>
            </a:pPr>
            <a:r>
              <a:rPr lang="fr-FR" sz="2800" b="1" dirty="0" smtClean="0">
                <a:solidFill>
                  <a:srgbClr val="FF0000"/>
                </a:solidFill>
                <a:latin typeface="Comic Sans MS" pitchFamily="66" charset="0"/>
              </a:rPr>
              <a:t>LES ACTIVITES PHYSIQUES, </a:t>
            </a:r>
          </a:p>
          <a:p>
            <a:pPr marL="77352" lvl="1" algn="ctr" defTabSz="914297">
              <a:defRPr/>
            </a:pPr>
            <a:r>
              <a:rPr lang="fr-FR" sz="2800" b="1" dirty="0" smtClean="0">
                <a:solidFill>
                  <a:srgbClr val="FF0000"/>
                </a:solidFill>
                <a:latin typeface="Comic Sans MS" pitchFamily="66" charset="0"/>
              </a:rPr>
              <a:t>de loisirs, sportives ou professionnelles</a:t>
            </a:r>
            <a:endParaRPr lang="fr-FR" sz="2800" b="1" dirty="0">
              <a:solidFill>
                <a:srgbClr val="FF0000"/>
              </a:solidFill>
              <a:latin typeface="Comic Sans MS" pitchFamily="66" charset="0"/>
            </a:endParaRPr>
          </a:p>
        </p:txBody>
      </p:sp>
    </p:spTree>
    <p:extLst>
      <p:ext uri="{BB962C8B-B14F-4D97-AF65-F5344CB8AC3E}">
        <p14:creationId xmlns:p14="http://schemas.microsoft.com/office/powerpoint/2010/main" val="22026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66084" y="3789040"/>
            <a:ext cx="8610630" cy="2554545"/>
          </a:xfrm>
          <a:prstGeom prst="rect">
            <a:avLst/>
          </a:prstGeom>
          <a:noFill/>
        </p:spPr>
        <p:txBody>
          <a:bodyPr wrap="square" rtlCol="0">
            <a:spAutoFit/>
          </a:bodyPr>
          <a:lstStyle/>
          <a:p>
            <a:r>
              <a:rPr lang="fr-FR" b="1" dirty="0" smtClean="0">
                <a:latin typeface="Comic Sans MS" panose="030F0702030302020204" pitchFamily="66" charset="0"/>
              </a:rPr>
              <a:t>Dont 4 références sur ‘</a:t>
            </a:r>
            <a:r>
              <a:rPr lang="fr-FR" b="1" dirty="0" err="1">
                <a:latin typeface="Comic Sans MS" panose="030F0702030302020204" pitchFamily="66" charset="0"/>
              </a:rPr>
              <a:t>adults</a:t>
            </a:r>
            <a:r>
              <a:rPr lang="fr-FR" b="1" dirty="0">
                <a:latin typeface="Comic Sans MS" panose="030F0702030302020204" pitchFamily="66" charset="0"/>
              </a:rPr>
              <a:t> </a:t>
            </a:r>
            <a:r>
              <a:rPr lang="fr-FR" b="1" dirty="0" err="1">
                <a:latin typeface="Comic Sans MS" panose="030F0702030302020204" pitchFamily="66" charset="0"/>
              </a:rPr>
              <a:t>with</a:t>
            </a:r>
            <a:r>
              <a:rPr lang="fr-FR" b="1" dirty="0">
                <a:latin typeface="Comic Sans MS" panose="030F0702030302020204" pitchFamily="66" charset="0"/>
              </a:rPr>
              <a:t> mental </a:t>
            </a:r>
            <a:r>
              <a:rPr lang="fr-FR" b="1" dirty="0" smtClean="0">
                <a:latin typeface="Comic Sans MS" panose="030F0702030302020204" pitchFamily="66" charset="0"/>
              </a:rPr>
              <a:t>retardation’ et non spécifiques à la trisomie 21 </a:t>
            </a:r>
          </a:p>
          <a:p>
            <a:endParaRPr lang="fr-FR" b="1" dirty="0">
              <a:latin typeface="Comic Sans MS" panose="030F0702030302020204" pitchFamily="66" charset="0"/>
            </a:endParaRPr>
          </a:p>
          <a:p>
            <a:r>
              <a:rPr lang="fr-FR" b="1" dirty="0" smtClean="0">
                <a:latin typeface="Comic Sans MS" panose="030F0702030302020204" pitchFamily="66" charset="0"/>
              </a:rPr>
              <a:t>Et seulement 3 avec le mot clef ‘</a:t>
            </a:r>
            <a:r>
              <a:rPr lang="fr-FR" b="1" dirty="0" err="1" smtClean="0">
                <a:latin typeface="Comic Sans MS" panose="030F0702030302020204" pitchFamily="66" charset="0"/>
              </a:rPr>
              <a:t>health</a:t>
            </a:r>
            <a:r>
              <a:rPr lang="fr-FR" b="1" dirty="0" smtClean="0">
                <a:latin typeface="Comic Sans MS" panose="030F0702030302020204" pitchFamily="66" charset="0"/>
              </a:rPr>
              <a:t>’ dans le titre ….</a:t>
            </a:r>
          </a:p>
          <a:p>
            <a:pPr algn="ctr"/>
            <a:r>
              <a:rPr lang="fr-FR" sz="4000" b="1" dirty="0">
                <a:latin typeface="Comic Sans MS" panose="030F0702030302020204" pitchFamily="66" charset="0"/>
                <a:sym typeface="Wingdings"/>
              </a:rPr>
              <a:t></a:t>
            </a:r>
          </a:p>
          <a:p>
            <a:pPr algn="ctr"/>
            <a:r>
              <a:rPr lang="fr-FR" sz="2400" b="1" dirty="0" smtClean="0">
                <a:latin typeface="Comic Sans MS" panose="030F0702030302020204" pitchFamily="66" charset="0"/>
              </a:rPr>
              <a:t>Manque d’intérêt à promouvoir l’AP dans la prise en charge de la trisomie ???</a:t>
            </a:r>
            <a:endParaRPr lang="fr-FR" sz="2400" b="1" dirty="0">
              <a:latin typeface="Comic Sans MS" panose="030F0702030302020204" pitchFamily="66" charset="0"/>
            </a:endParaRPr>
          </a:p>
        </p:txBody>
      </p:sp>
      <p:sp>
        <p:nvSpPr>
          <p:cNvPr id="8" name="ZoneTexte 7"/>
          <p:cNvSpPr txBox="1"/>
          <p:nvPr/>
        </p:nvSpPr>
        <p:spPr>
          <a:xfrm>
            <a:off x="1646855" y="179348"/>
            <a:ext cx="5832648" cy="369332"/>
          </a:xfrm>
          <a:prstGeom prst="rect">
            <a:avLst/>
          </a:prstGeom>
          <a:noFill/>
        </p:spPr>
        <p:txBody>
          <a:bodyPr wrap="square" rtlCol="0">
            <a:spAutoFit/>
          </a:bodyPr>
          <a:lstStyle/>
          <a:p>
            <a:r>
              <a:rPr lang="fr-FR" b="1" dirty="0" smtClean="0">
                <a:latin typeface="Comic Sans MS" panose="030F0702030302020204" pitchFamily="66" charset="0"/>
              </a:rPr>
              <a:t>Avec des filtres plus précis sur les mots clefs </a:t>
            </a:r>
            <a:endParaRPr lang="fr-FR" b="1" dirty="0">
              <a:latin typeface="Comic Sans MS" panose="030F0702030302020204" pitchFamily="66" charset="0"/>
            </a:endParaRPr>
          </a:p>
        </p:txBody>
      </p:sp>
      <p:grpSp>
        <p:nvGrpSpPr>
          <p:cNvPr id="4" name="Groupe 3"/>
          <p:cNvGrpSpPr/>
          <p:nvPr/>
        </p:nvGrpSpPr>
        <p:grpSpPr>
          <a:xfrm>
            <a:off x="89412" y="382568"/>
            <a:ext cx="8965175" cy="3190448"/>
            <a:chOff x="89412" y="382568"/>
            <a:chExt cx="8965175" cy="3190448"/>
          </a:xfrm>
        </p:grpSpPr>
        <p:grpSp>
          <p:nvGrpSpPr>
            <p:cNvPr id="5" name="Groupe 4"/>
            <p:cNvGrpSpPr/>
            <p:nvPr/>
          </p:nvGrpSpPr>
          <p:grpSpPr>
            <a:xfrm>
              <a:off x="89412" y="382568"/>
              <a:ext cx="8965175" cy="3190448"/>
              <a:chOff x="89412" y="116632"/>
              <a:chExt cx="8965175" cy="3190448"/>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30" t="-2223" r="30755" b="70075"/>
              <a:stretch/>
            </p:blipFill>
            <p:spPr bwMode="auto">
              <a:xfrm>
                <a:off x="89412" y="116632"/>
                <a:ext cx="8965175" cy="319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021" t="25108" r="64242" b="72475"/>
              <a:stretch/>
            </p:blipFill>
            <p:spPr bwMode="auto">
              <a:xfrm>
                <a:off x="3090672" y="2825504"/>
                <a:ext cx="134828" cy="24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59832" y="2780928"/>
                <a:ext cx="720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020272" y="2780928"/>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llipse 8"/>
            <p:cNvSpPr/>
            <p:nvPr/>
          </p:nvSpPr>
          <p:spPr>
            <a:xfrm>
              <a:off x="3070961" y="3015332"/>
              <a:ext cx="348911" cy="3821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887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p:cNvSpPr txBox="1"/>
          <p:nvPr/>
        </p:nvSpPr>
        <p:spPr>
          <a:xfrm>
            <a:off x="3349364" y="764704"/>
            <a:ext cx="3219718" cy="1124008"/>
          </a:xfrm>
          <a:prstGeom prst="rect">
            <a:avLst/>
          </a:prstGeom>
          <a:noFill/>
        </p:spPr>
        <p:txBody>
          <a:bodyPr lIns="76819" tIns="38409" rIns="76819" bIns="38409">
            <a:spAutoFit/>
          </a:bodyPr>
          <a:lstStyle/>
          <a:p>
            <a:pPr algn="ctr" defTabSz="914297">
              <a:defRPr/>
            </a:pPr>
            <a:r>
              <a:rPr lang="fr-FR" sz="3400" dirty="0" smtClean="0">
                <a:solidFill>
                  <a:schemeClr val="accent1">
                    <a:lumMod val="75000"/>
                  </a:schemeClr>
                </a:solidFill>
                <a:latin typeface="Comic Sans MS" pitchFamily="66" charset="0"/>
              </a:rPr>
              <a:t>Dysautonomie </a:t>
            </a:r>
            <a:r>
              <a:rPr lang="fr-FR" sz="3400" strike="sngStrike" dirty="0" smtClean="0">
                <a:solidFill>
                  <a:schemeClr val="accent1">
                    <a:lumMod val="75000"/>
                  </a:schemeClr>
                </a:solidFill>
                <a:latin typeface="Comic Sans MS" pitchFamily="66" charset="0"/>
              </a:rPr>
              <a:t>SNA</a:t>
            </a:r>
            <a:endParaRPr lang="fr-FR" sz="3400" strike="sngStrike" dirty="0">
              <a:solidFill>
                <a:schemeClr val="accent1">
                  <a:lumMod val="75000"/>
                </a:schemeClr>
              </a:solidFill>
              <a:latin typeface="Comic Sans MS" pitchFamily="66" charset="0"/>
            </a:endParaRPr>
          </a:p>
        </p:txBody>
      </p:sp>
      <p:grpSp>
        <p:nvGrpSpPr>
          <p:cNvPr id="2" name="Groupe 1"/>
          <p:cNvGrpSpPr/>
          <p:nvPr/>
        </p:nvGrpSpPr>
        <p:grpSpPr>
          <a:xfrm>
            <a:off x="3447055" y="1888712"/>
            <a:ext cx="2952328" cy="1451871"/>
            <a:chOff x="3059832" y="1888712"/>
            <a:chExt cx="2952328" cy="1451871"/>
          </a:xfrm>
        </p:grpSpPr>
        <p:sp>
          <p:nvSpPr>
            <p:cNvPr id="27" name="ZoneTexte 26"/>
            <p:cNvSpPr txBox="1"/>
            <p:nvPr/>
          </p:nvSpPr>
          <p:spPr>
            <a:xfrm>
              <a:off x="3059832" y="2416629"/>
              <a:ext cx="2952328" cy="923954"/>
            </a:xfrm>
            <a:prstGeom prst="rect">
              <a:avLst/>
            </a:prstGeom>
            <a:noFill/>
          </p:spPr>
          <p:txBody>
            <a:bodyPr wrap="square" lIns="76819" tIns="38409" rIns="76819" bIns="38409">
              <a:spAutoFit/>
            </a:bodyPr>
            <a:lstStyle/>
            <a:p>
              <a:pPr algn="ctr" defTabSz="914297">
                <a:defRPr/>
              </a:pPr>
              <a:r>
                <a:rPr lang="fr-FR" sz="2700" dirty="0" smtClean="0">
                  <a:solidFill>
                    <a:srgbClr val="002060"/>
                  </a:solidFill>
                  <a:latin typeface="Comic Sans MS" pitchFamily="66" charset="0"/>
                </a:rPr>
                <a:t>Chronique</a:t>
              </a:r>
            </a:p>
            <a:p>
              <a:pPr algn="ctr" defTabSz="914297">
                <a:defRPr/>
              </a:pPr>
              <a:r>
                <a:rPr lang="fr-FR" altLang="fr-FR" sz="2800" dirty="0">
                  <a:solidFill>
                    <a:srgbClr val="002060"/>
                  </a:solidFill>
                  <a:latin typeface="Comic Sans MS" pitchFamily="66" charset="0"/>
                </a:rPr>
                <a:t>Trisomie </a:t>
              </a:r>
              <a:r>
                <a:rPr lang="fr-FR" altLang="fr-FR" sz="2800" dirty="0" smtClean="0">
                  <a:solidFill>
                    <a:srgbClr val="002060"/>
                  </a:solidFill>
                  <a:latin typeface="Comic Sans MS" pitchFamily="66" charset="0"/>
                </a:rPr>
                <a:t>21</a:t>
              </a:r>
              <a:endParaRPr lang="fr-FR" altLang="fr-FR" sz="2800" dirty="0">
                <a:solidFill>
                  <a:srgbClr val="002060"/>
                </a:solidFill>
                <a:latin typeface="Comic Sans MS" pitchFamily="66" charset="0"/>
              </a:endParaRPr>
            </a:p>
          </p:txBody>
        </p:sp>
        <p:cxnSp>
          <p:nvCxnSpPr>
            <p:cNvPr id="38" name="Connecteur droit avec flèche 37"/>
            <p:cNvCxnSpPr/>
            <p:nvPr/>
          </p:nvCxnSpPr>
          <p:spPr>
            <a:xfrm>
              <a:off x="4573098" y="1888712"/>
              <a:ext cx="0" cy="531982"/>
            </a:xfrm>
            <a:prstGeom prst="straightConnector1">
              <a:avLst/>
            </a:prstGeom>
            <a:ln w="57150">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11642" name="ZoneTexte 1"/>
          <p:cNvSpPr txBox="1">
            <a:spLocks noChangeArrowheads="1"/>
          </p:cNvSpPr>
          <p:nvPr/>
        </p:nvSpPr>
        <p:spPr bwMode="auto">
          <a:xfrm>
            <a:off x="1198524" y="-27214"/>
            <a:ext cx="6921414" cy="6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3400" b="1">
                <a:solidFill>
                  <a:srgbClr val="FF0000"/>
                </a:solidFill>
                <a:latin typeface="Comic Sans MS" pitchFamily="66" charset="0"/>
              </a:rPr>
              <a:t>Synthèse générale de ce travail</a:t>
            </a:r>
          </a:p>
        </p:txBody>
      </p:sp>
      <p:grpSp>
        <p:nvGrpSpPr>
          <p:cNvPr id="6" name="Groupe 5"/>
          <p:cNvGrpSpPr/>
          <p:nvPr/>
        </p:nvGrpSpPr>
        <p:grpSpPr>
          <a:xfrm>
            <a:off x="482742" y="1466566"/>
            <a:ext cx="3612385" cy="3690626"/>
            <a:chOff x="95519" y="1466566"/>
            <a:chExt cx="3612385" cy="3690626"/>
          </a:xfrm>
        </p:grpSpPr>
        <p:cxnSp>
          <p:nvCxnSpPr>
            <p:cNvPr id="21" name="Connecteur droit avec flèche 20"/>
            <p:cNvCxnSpPr/>
            <p:nvPr/>
          </p:nvCxnSpPr>
          <p:spPr>
            <a:xfrm>
              <a:off x="1367019" y="3340583"/>
              <a:ext cx="756709" cy="181660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835696" y="3340583"/>
              <a:ext cx="1584176" cy="145656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1835696" y="3340583"/>
              <a:ext cx="1224136" cy="73648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2123728" y="1466566"/>
              <a:ext cx="1584176" cy="122413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95519" y="2060848"/>
              <a:ext cx="2592288" cy="1844180"/>
            </a:xfrm>
            <a:prstGeom prst="irregularSeal1">
              <a:avLst/>
            </a:prstGeom>
            <a:solidFill>
              <a:srgbClr val="EFADE7"/>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Activité physique régulière</a:t>
              </a:r>
              <a:endParaRPr lang="fr-FR" dirty="0">
                <a:solidFill>
                  <a:schemeClr val="tx1"/>
                </a:solidFill>
              </a:endParaRPr>
            </a:p>
          </p:txBody>
        </p:sp>
      </p:grpSp>
      <p:grpSp>
        <p:nvGrpSpPr>
          <p:cNvPr id="3" name="Groupe 2"/>
          <p:cNvGrpSpPr/>
          <p:nvPr/>
        </p:nvGrpSpPr>
        <p:grpSpPr>
          <a:xfrm>
            <a:off x="3052128" y="3340583"/>
            <a:ext cx="3851311" cy="889678"/>
            <a:chOff x="2664905" y="3340583"/>
            <a:chExt cx="3851311" cy="889678"/>
          </a:xfrm>
        </p:grpSpPr>
        <p:sp>
          <p:nvSpPr>
            <p:cNvPr id="33" name="ZoneTexte 32"/>
            <p:cNvSpPr txBox="1">
              <a:spLocks noChangeArrowheads="1"/>
            </p:cNvSpPr>
            <p:nvPr/>
          </p:nvSpPr>
          <p:spPr bwMode="auto">
            <a:xfrm>
              <a:off x="2664905" y="3783361"/>
              <a:ext cx="3851311" cy="4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2400" dirty="0">
                  <a:solidFill>
                    <a:srgbClr val="FF0000"/>
                  </a:solidFill>
                  <a:latin typeface="Comic Sans MS" pitchFamily="66" charset="0"/>
                </a:rPr>
                <a:t>Limitation à l’effort</a:t>
              </a:r>
            </a:p>
          </p:txBody>
        </p:sp>
        <p:cxnSp>
          <p:nvCxnSpPr>
            <p:cNvPr id="18" name="Connecteur droit avec flèche 17"/>
            <p:cNvCxnSpPr/>
            <p:nvPr/>
          </p:nvCxnSpPr>
          <p:spPr>
            <a:xfrm>
              <a:off x="4572000" y="3340583"/>
              <a:ext cx="0" cy="531982"/>
            </a:xfrm>
            <a:prstGeom prst="straightConnector1">
              <a:avLst/>
            </a:prstGeom>
            <a:ln w="57150">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4" name="Groupe 3"/>
          <p:cNvGrpSpPr/>
          <p:nvPr/>
        </p:nvGrpSpPr>
        <p:grpSpPr>
          <a:xfrm>
            <a:off x="2222919" y="4503441"/>
            <a:ext cx="5445425" cy="1301823"/>
            <a:chOff x="1835696" y="4230261"/>
            <a:chExt cx="5445425" cy="1301823"/>
          </a:xfrm>
        </p:grpSpPr>
        <p:sp>
          <p:nvSpPr>
            <p:cNvPr id="42" name="ZoneTexte 41"/>
            <p:cNvSpPr txBox="1">
              <a:spLocks noChangeArrowheads="1"/>
            </p:cNvSpPr>
            <p:nvPr/>
          </p:nvSpPr>
          <p:spPr bwMode="auto">
            <a:xfrm>
              <a:off x="2293903" y="4715969"/>
              <a:ext cx="4593314" cy="4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marL="457200" indent="-457200">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marL="0" indent="0" algn="ctr"/>
              <a:r>
                <a:rPr lang="fr-FR" altLang="fr-FR" sz="2400" dirty="0" smtClean="0">
                  <a:solidFill>
                    <a:srgbClr val="00B050"/>
                  </a:solidFill>
                  <a:latin typeface="Comic Sans MS" panose="030F0702030302020204" pitchFamily="66" charset="0"/>
                  <a:sym typeface="Wingdings" pitchFamily="2" charset="2"/>
                </a:rPr>
                <a:t>Réponse cardiovasculaire</a:t>
              </a:r>
              <a:endParaRPr lang="fr-FR" altLang="fr-FR" sz="2400" dirty="0">
                <a:solidFill>
                  <a:srgbClr val="00B050"/>
                </a:solidFill>
                <a:latin typeface="Comic Sans MS" pitchFamily="66" charset="0"/>
                <a:sym typeface="Wingdings" pitchFamily="2" charset="2"/>
              </a:endParaRPr>
            </a:p>
          </p:txBody>
        </p:sp>
        <p:sp>
          <p:nvSpPr>
            <p:cNvPr id="43" name="Rectangle 42"/>
            <p:cNvSpPr>
              <a:spLocks noChangeArrowheads="1"/>
            </p:cNvSpPr>
            <p:nvPr/>
          </p:nvSpPr>
          <p:spPr bwMode="auto">
            <a:xfrm>
              <a:off x="1835696" y="5085184"/>
              <a:ext cx="5445425" cy="4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2400" dirty="0">
                  <a:solidFill>
                    <a:srgbClr val="00B050"/>
                  </a:solidFill>
                  <a:latin typeface="Comic Sans MS" panose="030F0702030302020204" pitchFamily="66" charset="0"/>
                </a:rPr>
                <a:t>Cinétiques </a:t>
              </a:r>
              <a:r>
                <a:rPr lang="fr-FR" altLang="fr-FR" sz="2400" dirty="0" smtClean="0">
                  <a:solidFill>
                    <a:srgbClr val="00B050"/>
                  </a:solidFill>
                  <a:latin typeface="Comic Sans MS" pitchFamily="66" charset="0"/>
                </a:rPr>
                <a:t>hormonales inadaptées</a:t>
              </a:r>
              <a:endParaRPr lang="fr-FR" altLang="fr-FR" sz="2400" dirty="0">
                <a:solidFill>
                  <a:srgbClr val="00B050"/>
                </a:solidFill>
                <a:latin typeface="Comic Sans MS" pitchFamily="66" charset="0"/>
              </a:endParaRPr>
            </a:p>
          </p:txBody>
        </p:sp>
        <p:cxnSp>
          <p:nvCxnSpPr>
            <p:cNvPr id="19" name="Connecteur droit avec flèche 18"/>
            <p:cNvCxnSpPr/>
            <p:nvPr/>
          </p:nvCxnSpPr>
          <p:spPr>
            <a:xfrm>
              <a:off x="4560054" y="4230261"/>
              <a:ext cx="0" cy="531982"/>
            </a:xfrm>
            <a:prstGeom prst="straightConnector1">
              <a:avLst/>
            </a:prstGeom>
            <a:ln w="57150">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9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5"/>
          <p:cNvSpPr>
            <a:spLocks noChangeArrowheads="1"/>
          </p:cNvSpPr>
          <p:nvPr>
            <p:custDataLst>
              <p:tags r:id="rId1"/>
            </p:custDataLst>
          </p:nvPr>
        </p:nvSpPr>
        <p:spPr bwMode="auto">
          <a:xfrm>
            <a:off x="107504" y="392089"/>
            <a:ext cx="3707904" cy="390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lnSpc>
                <a:spcPct val="150000"/>
              </a:lnSpc>
            </a:pPr>
            <a:r>
              <a:rPr lang="fr-FR" altLang="fr-FR" sz="5500" b="1" dirty="0">
                <a:solidFill>
                  <a:srgbClr val="D60093"/>
                </a:solidFill>
                <a:latin typeface="Comic Sans MS" pitchFamily="66" charset="0"/>
                <a:ea typeface="MS PGothic" pitchFamily="34" charset="-128"/>
                <a:cs typeface="Times New Roman" pitchFamily="18" charset="0"/>
              </a:rPr>
              <a:t>Merci de votre attention</a:t>
            </a:r>
            <a:endParaRPr lang="fr-FR" altLang="fr-FR" sz="5500" dirty="0">
              <a:solidFill>
                <a:srgbClr val="000000"/>
              </a:solidFill>
              <a:ea typeface="MS PGothic" pitchFamily="34" charset="-128"/>
              <a:cs typeface="Times New Roman" pitchFamily="18" charset="0"/>
            </a:endParaRPr>
          </a:p>
        </p:txBody>
      </p:sp>
      <p:pic>
        <p:nvPicPr>
          <p:cNvPr id="6146" name="Picture 2" descr="C:\Users\VBricout\Desktop\2012_0109noel00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206"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67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
          <p:cNvSpPr txBox="1">
            <a:spLocks noChangeArrowheads="1"/>
          </p:cNvSpPr>
          <p:nvPr/>
        </p:nvSpPr>
        <p:spPr bwMode="auto">
          <a:xfrm>
            <a:off x="260485" y="171451"/>
            <a:ext cx="8604448" cy="59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0" tIns="38404" rIns="76810" bIns="38404">
            <a:spAutoFit/>
          </a:bodyPr>
          <a:lstStyle>
            <a:lvl1pPr defTabSz="912813">
              <a:defRPr sz="2100">
                <a:solidFill>
                  <a:schemeClr val="tx1"/>
                </a:solidFill>
                <a:latin typeface="Calibri" pitchFamily="34" charset="0"/>
              </a:defRPr>
            </a:lvl1pPr>
            <a:lvl2pPr marL="623888" indent="-239713" defTabSz="912813">
              <a:defRPr sz="2100">
                <a:solidFill>
                  <a:schemeClr val="tx1"/>
                </a:solidFill>
                <a:latin typeface="Calibri" pitchFamily="34" charset="0"/>
              </a:defRPr>
            </a:lvl2pPr>
            <a:lvl3pPr marL="960438" indent="-192088" defTabSz="912813">
              <a:defRPr sz="2100">
                <a:solidFill>
                  <a:schemeClr val="tx1"/>
                </a:solidFill>
                <a:latin typeface="Calibri" pitchFamily="34" charset="0"/>
              </a:defRPr>
            </a:lvl3pPr>
            <a:lvl4pPr marL="1344613" indent="-192088" defTabSz="912813">
              <a:defRPr sz="2100">
                <a:solidFill>
                  <a:schemeClr val="tx1"/>
                </a:solidFill>
                <a:latin typeface="Calibri" pitchFamily="34" charset="0"/>
              </a:defRPr>
            </a:lvl4pPr>
            <a:lvl5pPr marL="1728788" indent="-192088" defTabSz="912813">
              <a:defRPr sz="2100">
                <a:solidFill>
                  <a:schemeClr val="tx1"/>
                </a:solidFill>
                <a:latin typeface="Calibri" pitchFamily="34" charset="0"/>
              </a:defRPr>
            </a:lvl5pPr>
            <a:lvl6pPr marL="2185988" indent="-192088" defTabSz="912813" fontAlgn="base">
              <a:spcBef>
                <a:spcPct val="0"/>
              </a:spcBef>
              <a:spcAft>
                <a:spcPct val="0"/>
              </a:spcAft>
              <a:defRPr sz="2100">
                <a:solidFill>
                  <a:schemeClr val="tx1"/>
                </a:solidFill>
                <a:latin typeface="Calibri" pitchFamily="34" charset="0"/>
              </a:defRPr>
            </a:lvl6pPr>
            <a:lvl7pPr marL="2643188" indent="-192088" defTabSz="912813" fontAlgn="base">
              <a:spcBef>
                <a:spcPct val="0"/>
              </a:spcBef>
              <a:spcAft>
                <a:spcPct val="0"/>
              </a:spcAft>
              <a:defRPr sz="2100">
                <a:solidFill>
                  <a:schemeClr val="tx1"/>
                </a:solidFill>
                <a:latin typeface="Calibri" pitchFamily="34" charset="0"/>
              </a:defRPr>
            </a:lvl7pPr>
            <a:lvl8pPr marL="3100388" indent="-192088" defTabSz="912813" fontAlgn="base">
              <a:spcBef>
                <a:spcPct val="0"/>
              </a:spcBef>
              <a:spcAft>
                <a:spcPct val="0"/>
              </a:spcAft>
              <a:defRPr sz="2100">
                <a:solidFill>
                  <a:schemeClr val="tx1"/>
                </a:solidFill>
                <a:latin typeface="Calibri" pitchFamily="34" charset="0"/>
              </a:defRPr>
            </a:lvl8pPr>
            <a:lvl9pPr marL="3557588" indent="-192088" defTabSz="912813" fontAlgn="base">
              <a:spcBef>
                <a:spcPct val="0"/>
              </a:spcBef>
              <a:spcAft>
                <a:spcPct val="0"/>
              </a:spcAft>
              <a:defRPr sz="2100">
                <a:solidFill>
                  <a:schemeClr val="tx1"/>
                </a:solidFill>
                <a:latin typeface="Calibri" pitchFamily="34" charset="0"/>
              </a:defRPr>
            </a:lvl9pPr>
          </a:lstStyle>
          <a:p>
            <a:pPr algn="ctr">
              <a:lnSpc>
                <a:spcPct val="110000"/>
              </a:lnSpc>
            </a:pPr>
            <a:r>
              <a:rPr lang="fr-FR" altLang="fr-FR" sz="2800" b="1" dirty="0" smtClean="0">
                <a:solidFill>
                  <a:srgbClr val="00B0F0"/>
                </a:solidFill>
                <a:latin typeface="Comic Sans MS" panose="030F0702030302020204" pitchFamily="66" charset="0"/>
              </a:rPr>
              <a:t>Merci à : </a:t>
            </a:r>
          </a:p>
          <a:p>
            <a:pPr algn="ctr">
              <a:lnSpc>
                <a:spcPct val="110000"/>
              </a:lnSpc>
            </a:pPr>
            <a:endParaRPr lang="fr-FR" altLang="fr-FR" sz="2800" dirty="0" smtClean="0">
              <a:latin typeface="Comic Sans MS" panose="030F0702030302020204" pitchFamily="66" charset="0"/>
            </a:endParaRPr>
          </a:p>
          <a:p>
            <a:pPr algn="ctr">
              <a:lnSpc>
                <a:spcPct val="110000"/>
              </a:lnSpc>
            </a:pPr>
            <a:r>
              <a:rPr lang="fr-FR" altLang="fr-FR" sz="2800" b="1" dirty="0" smtClean="0">
                <a:solidFill>
                  <a:srgbClr val="00B0F0"/>
                </a:solidFill>
                <a:latin typeface="Comic Sans MS" panose="030F0702030302020204" pitchFamily="66" charset="0"/>
              </a:rPr>
              <a:t>Yves Eberhard </a:t>
            </a:r>
            <a:r>
              <a:rPr lang="fr-FR" altLang="fr-FR" sz="2400" dirty="0" smtClean="0">
                <a:latin typeface="Comic Sans MS" panose="030F0702030302020204" pitchFamily="66" charset="0"/>
              </a:rPr>
              <a:t>qui m’a fait découvrir la trisomie…. </a:t>
            </a:r>
          </a:p>
          <a:p>
            <a:pPr algn="ctr">
              <a:lnSpc>
                <a:spcPct val="110000"/>
              </a:lnSpc>
            </a:pPr>
            <a:r>
              <a:rPr lang="fr-FR" altLang="fr-FR" sz="2400" dirty="0" smtClean="0">
                <a:latin typeface="Comic Sans MS" panose="030F0702030302020204" pitchFamily="66" charset="0"/>
              </a:rPr>
              <a:t>Sans toi, aucun de ces travaux n’auraient vu le jour !</a:t>
            </a:r>
          </a:p>
          <a:p>
            <a:pPr algn="ctr">
              <a:lnSpc>
                <a:spcPct val="110000"/>
              </a:lnSpc>
            </a:pPr>
            <a:endParaRPr lang="fr-FR" altLang="fr-FR" sz="2400" dirty="0">
              <a:latin typeface="Comic Sans MS" panose="030F0702030302020204" pitchFamily="66" charset="0"/>
            </a:endParaRPr>
          </a:p>
          <a:p>
            <a:pPr>
              <a:lnSpc>
                <a:spcPct val="110000"/>
              </a:lnSpc>
            </a:pPr>
            <a:r>
              <a:rPr lang="fr-FR" altLang="fr-FR" sz="2800" b="1" dirty="0" smtClean="0">
                <a:solidFill>
                  <a:srgbClr val="00B0F0"/>
                </a:solidFill>
                <a:latin typeface="Comic Sans MS" panose="030F0702030302020204" pitchFamily="66" charset="0"/>
              </a:rPr>
              <a:t>Thomas </a:t>
            </a:r>
            <a:r>
              <a:rPr lang="fr-FR" altLang="fr-FR" sz="2800" b="1" dirty="0" err="1" smtClean="0">
                <a:solidFill>
                  <a:srgbClr val="00B0F0"/>
                </a:solidFill>
                <a:latin typeface="Comic Sans MS" panose="030F0702030302020204" pitchFamily="66" charset="0"/>
              </a:rPr>
              <a:t>Léti</a:t>
            </a:r>
            <a:r>
              <a:rPr lang="fr-FR" altLang="fr-FR" sz="2800" dirty="0" smtClean="0">
                <a:solidFill>
                  <a:srgbClr val="00B0F0"/>
                </a:solidFill>
                <a:latin typeface="Comic Sans MS" panose="030F0702030302020204" pitchFamily="66" charset="0"/>
              </a:rPr>
              <a:t>, </a:t>
            </a:r>
            <a:r>
              <a:rPr lang="fr-FR" altLang="fr-FR" sz="2400" dirty="0" smtClean="0">
                <a:latin typeface="Comic Sans MS" panose="030F0702030302020204" pitchFamily="66" charset="0"/>
              </a:rPr>
              <a:t>ancien doctorant sur ce travail</a:t>
            </a:r>
          </a:p>
          <a:p>
            <a:pPr>
              <a:lnSpc>
                <a:spcPct val="110000"/>
              </a:lnSpc>
            </a:pPr>
            <a:r>
              <a:rPr lang="fr-FR" altLang="fr-FR" sz="2800" b="1" dirty="0" smtClean="0">
                <a:solidFill>
                  <a:srgbClr val="00B0F0"/>
                </a:solidFill>
                <a:latin typeface="Comic Sans MS" panose="030F0702030302020204" pitchFamily="66" charset="0"/>
              </a:rPr>
              <a:t>Anne Favre-Juvin</a:t>
            </a:r>
            <a:r>
              <a:rPr lang="fr-FR" altLang="fr-FR" sz="2800" dirty="0" smtClean="0">
                <a:solidFill>
                  <a:srgbClr val="00B0F0"/>
                </a:solidFill>
                <a:latin typeface="Comic Sans MS" panose="030F0702030302020204" pitchFamily="66" charset="0"/>
              </a:rPr>
              <a:t>, </a:t>
            </a:r>
            <a:r>
              <a:rPr lang="fr-FR" altLang="fr-FR" sz="2400" dirty="0" smtClean="0">
                <a:latin typeface="Comic Sans MS" panose="030F0702030302020204" pitchFamily="66" charset="0"/>
              </a:rPr>
              <a:t>responsable de l’UM Sports &amp; pathologies,  </a:t>
            </a:r>
            <a:r>
              <a:rPr lang="fr-FR" altLang="fr-FR" sz="2400" dirty="0">
                <a:latin typeface="Comic Sans MS" panose="030F0702030302020204" pitchFamily="66" charset="0"/>
              </a:rPr>
              <a:t>pour </a:t>
            </a:r>
            <a:r>
              <a:rPr lang="fr-FR" altLang="fr-FR" sz="2400" dirty="0" smtClean="0">
                <a:latin typeface="Comic Sans MS" panose="030F0702030302020204" pitchFamily="66" charset="0"/>
              </a:rPr>
              <a:t>son soutien permanent</a:t>
            </a:r>
          </a:p>
          <a:p>
            <a:pPr>
              <a:lnSpc>
                <a:spcPct val="110000"/>
              </a:lnSpc>
            </a:pPr>
            <a:r>
              <a:rPr lang="fr-FR" altLang="fr-FR" sz="2800" b="1" dirty="0">
                <a:solidFill>
                  <a:srgbClr val="00B0F0"/>
                </a:solidFill>
                <a:latin typeface="Comic Sans MS" panose="030F0702030302020204" pitchFamily="66" charset="0"/>
              </a:rPr>
              <a:t>Cécile </a:t>
            </a:r>
            <a:r>
              <a:rPr lang="fr-FR" altLang="fr-FR" sz="2800" b="1" dirty="0" err="1">
                <a:solidFill>
                  <a:srgbClr val="00B0F0"/>
                </a:solidFill>
                <a:latin typeface="Comic Sans MS" panose="030F0702030302020204" pitchFamily="66" charset="0"/>
              </a:rPr>
              <a:t>Pellat</a:t>
            </a:r>
            <a:r>
              <a:rPr lang="fr-FR" altLang="fr-FR" sz="2800" dirty="0">
                <a:solidFill>
                  <a:srgbClr val="00B0F0"/>
                </a:solidFill>
                <a:latin typeface="Comic Sans MS" panose="030F0702030302020204" pitchFamily="66" charset="0"/>
              </a:rPr>
              <a:t>, </a:t>
            </a:r>
            <a:r>
              <a:rPr lang="fr-FR" altLang="fr-FR" sz="2400" dirty="0">
                <a:latin typeface="Comic Sans MS" panose="030F0702030302020204" pitchFamily="66" charset="0"/>
              </a:rPr>
              <a:t>Infirmière,  pour son aide </a:t>
            </a:r>
            <a:r>
              <a:rPr lang="fr-FR" altLang="fr-FR" sz="2400" dirty="0" smtClean="0">
                <a:latin typeface="Comic Sans MS" panose="030F0702030302020204" pitchFamily="66" charset="0"/>
              </a:rPr>
              <a:t>précieuse lors </a:t>
            </a:r>
            <a:r>
              <a:rPr lang="fr-FR" altLang="fr-FR" sz="2400" dirty="0">
                <a:latin typeface="Comic Sans MS" panose="030F0702030302020204" pitchFamily="66" charset="0"/>
              </a:rPr>
              <a:t>des poses de cathéter</a:t>
            </a:r>
          </a:p>
          <a:p>
            <a:pPr>
              <a:lnSpc>
                <a:spcPct val="110000"/>
              </a:lnSpc>
            </a:pPr>
            <a:r>
              <a:rPr lang="fr-FR" altLang="fr-FR" sz="2800" b="1" dirty="0" smtClean="0">
                <a:solidFill>
                  <a:srgbClr val="00B0F0"/>
                </a:solidFill>
                <a:latin typeface="Comic Sans MS" panose="030F0702030302020204" pitchFamily="66" charset="0"/>
              </a:rPr>
              <a:t>Les </a:t>
            </a:r>
            <a:r>
              <a:rPr lang="fr-FR" altLang="fr-FR" sz="2800" b="1" dirty="0" smtClean="0">
                <a:solidFill>
                  <a:srgbClr val="00B0F0"/>
                </a:solidFill>
                <a:latin typeface="Comic Sans MS" panose="030F0702030302020204" pitchFamily="66" charset="0"/>
              </a:rPr>
              <a:t>techniciennes</a:t>
            </a:r>
            <a:r>
              <a:rPr lang="fr-FR" altLang="fr-FR" sz="2800" b="1" dirty="0">
                <a:solidFill>
                  <a:srgbClr val="00B0F0"/>
                </a:solidFill>
                <a:latin typeface="Comic Sans MS" panose="030F0702030302020204" pitchFamily="66" charset="0"/>
              </a:rPr>
              <a:t>, </a:t>
            </a:r>
            <a:r>
              <a:rPr lang="fr-FR" altLang="fr-FR" sz="2400" dirty="0">
                <a:latin typeface="Comic Sans MS" panose="030F0702030302020204" pitchFamily="66" charset="0"/>
              </a:rPr>
              <a:t>pour leur aide en salle d’effort</a:t>
            </a:r>
          </a:p>
          <a:p>
            <a:pPr>
              <a:lnSpc>
                <a:spcPct val="110000"/>
              </a:lnSpc>
            </a:pPr>
            <a:endParaRPr lang="fr-FR" altLang="fr-FR" sz="2800" b="1" dirty="0" smtClean="0">
              <a:latin typeface="Comic Sans MS" panose="030F0702030302020204" pitchFamily="66" charset="0"/>
            </a:endParaRPr>
          </a:p>
          <a:p>
            <a:pPr>
              <a:lnSpc>
                <a:spcPct val="110000"/>
              </a:lnSpc>
            </a:pPr>
            <a:r>
              <a:rPr lang="fr-FR" altLang="fr-FR" sz="2800" b="1" dirty="0" smtClean="0">
                <a:solidFill>
                  <a:srgbClr val="00B0F0"/>
                </a:solidFill>
                <a:latin typeface="Comic Sans MS" panose="030F0702030302020204" pitchFamily="66" charset="0"/>
              </a:rPr>
              <a:t>Et </a:t>
            </a:r>
            <a:r>
              <a:rPr lang="fr-FR" altLang="fr-FR" sz="2800" b="1" dirty="0" smtClean="0">
                <a:solidFill>
                  <a:srgbClr val="00B0F0"/>
                </a:solidFill>
                <a:latin typeface="Comic Sans MS" panose="030F0702030302020204" pitchFamily="66" charset="0"/>
              </a:rPr>
              <a:t>tous les patients </a:t>
            </a:r>
            <a:r>
              <a:rPr lang="fr-FR" altLang="fr-FR" sz="2400" dirty="0" smtClean="0">
                <a:latin typeface="Comic Sans MS" panose="030F0702030302020204" pitchFamily="66" charset="0"/>
              </a:rPr>
              <a:t>sans qui rien n’aurait pu être fait</a:t>
            </a:r>
            <a:endParaRPr lang="fr-FR" altLang="fr-FR" sz="2400" dirty="0">
              <a:latin typeface="Comic Sans MS" panose="030F0702030302020204" pitchFamily="66" charset="0"/>
            </a:endParaRPr>
          </a:p>
        </p:txBody>
      </p:sp>
    </p:spTree>
    <p:extLst>
      <p:ext uri="{BB962C8B-B14F-4D97-AF65-F5344CB8AC3E}">
        <p14:creationId xmlns:p14="http://schemas.microsoft.com/office/powerpoint/2010/main" val="829602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837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5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171" y="4221088"/>
            <a:ext cx="4572000" cy="1700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582" name="Group 14"/>
          <p:cNvGrpSpPr>
            <a:grpSpLocks/>
          </p:cNvGrpSpPr>
          <p:nvPr/>
        </p:nvGrpSpPr>
        <p:grpSpPr bwMode="auto">
          <a:xfrm>
            <a:off x="2277171" y="392907"/>
            <a:ext cx="4572000" cy="1484312"/>
            <a:chOff x="68" y="46"/>
            <a:chExt cx="2812" cy="935"/>
          </a:xfrm>
        </p:grpSpPr>
        <p:pic>
          <p:nvPicPr>
            <p:cNvPr id="109577" name="Picture 9"/>
            <p:cNvPicPr>
              <a:picLocks noChangeAspect="1" noChangeArrowheads="1"/>
            </p:cNvPicPr>
            <p:nvPr/>
          </p:nvPicPr>
          <p:blipFill>
            <a:blip r:embed="rId3">
              <a:extLst>
                <a:ext uri="{28A0092B-C50C-407E-A947-70E740481C1C}">
                  <a14:useLocalDpi xmlns:a14="http://schemas.microsoft.com/office/drawing/2010/main" val="0"/>
                </a:ext>
              </a:extLst>
            </a:blip>
            <a:srcRect b="22618"/>
            <a:stretch>
              <a:fillRect/>
            </a:stretch>
          </p:blipFill>
          <p:spPr bwMode="auto">
            <a:xfrm>
              <a:off x="68" y="46"/>
              <a:ext cx="2812" cy="9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8" name="Picture 10"/>
            <p:cNvPicPr>
              <a:picLocks noChangeAspect="1" noChangeArrowheads="1"/>
            </p:cNvPicPr>
            <p:nvPr/>
          </p:nvPicPr>
          <p:blipFill>
            <a:blip r:embed="rId3">
              <a:extLst>
                <a:ext uri="{28A0092B-C50C-407E-A947-70E740481C1C}">
                  <a14:useLocalDpi xmlns:a14="http://schemas.microsoft.com/office/drawing/2010/main" val="0"/>
                </a:ext>
              </a:extLst>
            </a:blip>
            <a:srcRect t="73169"/>
            <a:stretch>
              <a:fillRect/>
            </a:stretch>
          </p:blipFill>
          <p:spPr bwMode="auto">
            <a:xfrm>
              <a:off x="113" y="642"/>
              <a:ext cx="2676" cy="2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581" name="Group 13"/>
          <p:cNvGrpSpPr>
            <a:grpSpLocks/>
          </p:cNvGrpSpPr>
          <p:nvPr/>
        </p:nvGrpSpPr>
        <p:grpSpPr bwMode="auto">
          <a:xfrm>
            <a:off x="2277171" y="2227622"/>
            <a:ext cx="4572000" cy="1643062"/>
            <a:chOff x="22" y="3257"/>
            <a:chExt cx="2858" cy="1035"/>
          </a:xfrm>
        </p:grpSpPr>
        <p:pic>
          <p:nvPicPr>
            <p:cNvPr id="10957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 y="3257"/>
              <a:ext cx="2858" cy="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 y="4170"/>
              <a:ext cx="2858" cy="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60347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5"/>
          <p:cNvSpPr>
            <a:spLocks noGrp="1"/>
          </p:cNvSpPr>
          <p:nvPr>
            <p:ph type="sldNum" sz="quarter" idx="12"/>
          </p:nvPr>
        </p:nvSpPr>
        <p:spPr>
          <a:xfrm>
            <a:off x="6858000" y="6096000"/>
            <a:ext cx="1905000" cy="457200"/>
          </a:xfrm>
        </p:spPr>
        <p:txBody>
          <a:bodyPr/>
          <a:lstStyle/>
          <a:p>
            <a:fld id="{EC5EA86C-8DC7-4C5C-AC51-A545EF0067A5}" type="slidenum">
              <a:rPr lang="fr-FR" altLang="fr-FR"/>
              <a:pPr/>
              <a:t>35</a:t>
            </a:fld>
            <a:endParaRPr lang="fr-FR" altLang="fr-FR"/>
          </a:p>
        </p:txBody>
      </p:sp>
      <p:sp>
        <p:nvSpPr>
          <p:cNvPr id="4" name="Rectangle 2"/>
          <p:cNvSpPr txBox="1">
            <a:spLocks noChangeArrowheads="1"/>
          </p:cNvSpPr>
          <p:nvPr/>
        </p:nvSpPr>
        <p:spPr>
          <a:xfrm>
            <a:off x="688032" y="188640"/>
            <a:ext cx="77724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fr-FR" altLang="fr-FR" sz="3200" b="1" dirty="0" smtClean="0">
                <a:latin typeface="Comic Sans MS" panose="030F0702030302020204" pitchFamily="66" charset="0"/>
              </a:rPr>
              <a:t>Historique des travaux </a:t>
            </a:r>
            <a:endParaRPr lang="fr-FR" altLang="fr-FR" sz="3200" b="1" dirty="0">
              <a:latin typeface="Comic Sans MS" panose="030F0702030302020204" pitchFamily="66" charset="0"/>
            </a:endParaRPr>
          </a:p>
        </p:txBody>
      </p:sp>
      <p:sp>
        <p:nvSpPr>
          <p:cNvPr id="5" name="Rectangle 3"/>
          <p:cNvSpPr txBox="1">
            <a:spLocks noChangeArrowheads="1"/>
          </p:cNvSpPr>
          <p:nvPr/>
        </p:nvSpPr>
        <p:spPr>
          <a:xfrm>
            <a:off x="179512" y="1196752"/>
            <a:ext cx="8784976" cy="27363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fr-FR" altLang="fr-FR" sz="2400" b="1" dirty="0" smtClean="0">
                <a:solidFill>
                  <a:srgbClr val="00B0F0"/>
                </a:solidFill>
                <a:latin typeface="Comic Sans MS" panose="030F0702030302020204" pitchFamily="66" charset="0"/>
              </a:rPr>
              <a:t>1965-1966 : deux 1</a:t>
            </a:r>
            <a:r>
              <a:rPr lang="fr-FR" altLang="fr-FR" sz="2400" b="1" baseline="30000" dirty="0" smtClean="0">
                <a:solidFill>
                  <a:srgbClr val="00B0F0"/>
                </a:solidFill>
                <a:latin typeface="Comic Sans MS" panose="030F0702030302020204" pitchFamily="66" charset="0"/>
              </a:rPr>
              <a:t>ers</a:t>
            </a:r>
            <a:r>
              <a:rPr lang="fr-FR" altLang="fr-FR" sz="2400" b="1" dirty="0" smtClean="0">
                <a:solidFill>
                  <a:srgbClr val="00B0F0"/>
                </a:solidFill>
                <a:latin typeface="Comic Sans MS" panose="030F0702030302020204" pitchFamily="66" charset="0"/>
              </a:rPr>
              <a:t>  travaux sur la condition physique </a:t>
            </a:r>
          </a:p>
          <a:p>
            <a:pPr marL="0" indent="0" algn="just">
              <a:lnSpc>
                <a:spcPct val="80000"/>
              </a:lnSpc>
              <a:buNone/>
            </a:pPr>
            <a:r>
              <a:rPr lang="fr-FR" altLang="fr-FR" sz="2400" dirty="0" smtClean="0">
                <a:latin typeface="Comic Sans MS" panose="030F0702030302020204" pitchFamily="66" charset="0"/>
              </a:rPr>
              <a:t>Stein, J.U. 1965. </a:t>
            </a:r>
            <a:r>
              <a:rPr lang="fr-FR" altLang="fr-FR" sz="2400" dirty="0" smtClean="0">
                <a:solidFill>
                  <a:srgbClr val="FF0000"/>
                </a:solidFill>
                <a:latin typeface="Comic Sans MS" panose="030F0702030302020204" pitchFamily="66" charset="0"/>
              </a:rPr>
              <a:t>Physical fitness </a:t>
            </a:r>
            <a:r>
              <a:rPr lang="fr-FR" altLang="fr-FR" sz="2400" dirty="0" smtClean="0">
                <a:latin typeface="Comic Sans MS" panose="030F0702030302020204" pitchFamily="66" charset="0"/>
              </a:rPr>
              <a:t>of </a:t>
            </a:r>
            <a:r>
              <a:rPr lang="fr-FR" altLang="fr-FR" sz="2400" dirty="0" err="1" smtClean="0">
                <a:latin typeface="Comic Sans MS" panose="030F0702030302020204" pitchFamily="66" charset="0"/>
              </a:rPr>
              <a:t>mentally</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retarded</a:t>
            </a:r>
            <a:r>
              <a:rPr lang="fr-FR" altLang="fr-FR" sz="2400" dirty="0" smtClean="0">
                <a:latin typeface="Comic Sans MS" panose="030F0702030302020204" pitchFamily="66" charset="0"/>
              </a:rPr>
              <a:t> relative to national </a:t>
            </a:r>
            <a:r>
              <a:rPr lang="fr-FR" altLang="fr-FR" sz="2400" dirty="0" err="1" smtClean="0">
                <a:latin typeface="Comic Sans MS" panose="030F0702030302020204" pitchFamily="66" charset="0"/>
              </a:rPr>
              <a:t>age</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norms</a:t>
            </a:r>
            <a:r>
              <a:rPr lang="fr-FR" altLang="fr-FR" sz="2400" dirty="0" smtClean="0">
                <a:latin typeface="Comic Sans MS" panose="030F0702030302020204" pitchFamily="66" charset="0"/>
              </a:rPr>
              <a:t>. </a:t>
            </a:r>
            <a:r>
              <a:rPr lang="fr-FR" altLang="fr-FR" sz="2400" i="1" dirty="0" err="1" smtClean="0">
                <a:latin typeface="Comic Sans MS" panose="030F0702030302020204" pitchFamily="66" charset="0"/>
              </a:rPr>
              <a:t>Rehabilitation</a:t>
            </a:r>
            <a:r>
              <a:rPr lang="fr-FR" altLang="fr-FR" sz="2400" i="1" dirty="0" smtClean="0">
                <a:latin typeface="Comic Sans MS" panose="030F0702030302020204" pitchFamily="66" charset="0"/>
              </a:rPr>
              <a:t> </a:t>
            </a:r>
            <a:r>
              <a:rPr lang="fr-FR" altLang="fr-FR" sz="2400" i="1" dirty="0" err="1" smtClean="0">
                <a:latin typeface="Comic Sans MS" panose="030F0702030302020204" pitchFamily="66" charset="0"/>
              </a:rPr>
              <a:t>Literature</a:t>
            </a:r>
            <a:r>
              <a:rPr lang="fr-FR" altLang="fr-FR" sz="2400" dirty="0" smtClean="0">
                <a:latin typeface="Comic Sans MS" panose="030F0702030302020204" pitchFamily="66" charset="0"/>
              </a:rPr>
              <a:t>, 26, 205-208.</a:t>
            </a:r>
          </a:p>
          <a:p>
            <a:pPr marL="0" indent="0" algn="just">
              <a:lnSpc>
                <a:spcPct val="80000"/>
              </a:lnSpc>
              <a:buNone/>
            </a:pPr>
            <a:endParaRPr lang="fr-FR" altLang="fr-FR" sz="2400" dirty="0" smtClean="0">
              <a:latin typeface="Comic Sans MS" panose="030F0702030302020204" pitchFamily="66" charset="0"/>
            </a:endParaRPr>
          </a:p>
          <a:p>
            <a:pPr marL="0" indent="0" algn="just">
              <a:lnSpc>
                <a:spcPct val="80000"/>
              </a:lnSpc>
              <a:buNone/>
            </a:pPr>
            <a:r>
              <a:rPr lang="fr-FR" altLang="fr-FR" sz="2400" dirty="0" err="1" smtClean="0">
                <a:latin typeface="Comic Sans MS" panose="030F0702030302020204" pitchFamily="66" charset="0"/>
              </a:rPr>
              <a:t>Sengstock</a:t>
            </a:r>
            <a:r>
              <a:rPr lang="fr-FR" altLang="fr-FR" sz="2400" dirty="0" smtClean="0">
                <a:latin typeface="Comic Sans MS" panose="030F0702030302020204" pitchFamily="66" charset="0"/>
              </a:rPr>
              <a:t>, W.L. 1966. </a:t>
            </a:r>
            <a:r>
              <a:rPr lang="fr-FR" altLang="fr-FR" sz="2400" dirty="0" smtClean="0">
                <a:solidFill>
                  <a:srgbClr val="FF0000"/>
                </a:solidFill>
                <a:latin typeface="Comic Sans MS" panose="030F0702030302020204" pitchFamily="66" charset="0"/>
              </a:rPr>
              <a:t>Physical fitness </a:t>
            </a:r>
            <a:r>
              <a:rPr lang="fr-FR" altLang="fr-FR" sz="2400" dirty="0" smtClean="0">
                <a:latin typeface="Comic Sans MS" panose="030F0702030302020204" pitchFamily="66" charset="0"/>
              </a:rPr>
              <a:t>of </a:t>
            </a:r>
            <a:r>
              <a:rPr lang="fr-FR" altLang="fr-FR" sz="2400" dirty="0" err="1" smtClean="0">
                <a:latin typeface="Comic Sans MS" panose="030F0702030302020204" pitchFamily="66" charset="0"/>
              </a:rPr>
              <a:t>mentally</a:t>
            </a:r>
            <a:r>
              <a:rPr lang="fr-FR" altLang="fr-FR" sz="2400" dirty="0" smtClean="0">
                <a:latin typeface="Comic Sans MS" panose="030F0702030302020204" pitchFamily="66" charset="0"/>
              </a:rPr>
              <a:t> </a:t>
            </a:r>
            <a:r>
              <a:rPr lang="fr-FR" altLang="fr-FR" sz="2400" dirty="0" err="1" smtClean="0">
                <a:latin typeface="Comic Sans MS" panose="030F0702030302020204" pitchFamily="66" charset="0"/>
              </a:rPr>
              <a:t>retarded</a:t>
            </a:r>
            <a:r>
              <a:rPr lang="fr-FR" altLang="fr-FR" sz="2400" dirty="0" smtClean="0">
                <a:latin typeface="Comic Sans MS" panose="030F0702030302020204" pitchFamily="66" charset="0"/>
              </a:rPr>
              <a:t> boys. </a:t>
            </a:r>
            <a:r>
              <a:rPr lang="fr-FR" altLang="fr-FR" sz="2400" i="1" dirty="0" err="1" smtClean="0">
                <a:latin typeface="Comic Sans MS" panose="030F0702030302020204" pitchFamily="66" charset="0"/>
              </a:rPr>
              <a:t>Research</a:t>
            </a:r>
            <a:r>
              <a:rPr lang="fr-FR" altLang="fr-FR" sz="2400" i="1" dirty="0" smtClean="0">
                <a:latin typeface="Comic Sans MS" panose="030F0702030302020204" pitchFamily="66" charset="0"/>
              </a:rPr>
              <a:t> </a:t>
            </a:r>
            <a:r>
              <a:rPr lang="fr-FR" altLang="fr-FR" sz="2400" i="1" dirty="0" err="1" smtClean="0">
                <a:latin typeface="Comic Sans MS" panose="030F0702030302020204" pitchFamily="66" charset="0"/>
              </a:rPr>
              <a:t>Quaterly</a:t>
            </a:r>
            <a:r>
              <a:rPr lang="fr-FR" altLang="fr-FR" sz="2400" dirty="0" smtClean="0">
                <a:latin typeface="Comic Sans MS" panose="030F0702030302020204" pitchFamily="66" charset="0"/>
              </a:rPr>
              <a:t>, 37, 113-120.</a:t>
            </a:r>
            <a:endParaRPr lang="fr-FR" altLang="fr-FR" sz="2400" dirty="0">
              <a:latin typeface="Comic Sans MS" panose="030F0702030302020204" pitchFamily="66" charset="0"/>
            </a:endParaRPr>
          </a:p>
        </p:txBody>
      </p:sp>
    </p:spTree>
    <p:extLst>
      <p:ext uri="{BB962C8B-B14F-4D97-AF65-F5344CB8AC3E}">
        <p14:creationId xmlns:p14="http://schemas.microsoft.com/office/powerpoint/2010/main" val="3800061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58646" y="157843"/>
            <a:ext cx="8107119"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700" b="1">
                <a:latin typeface="Comic Sans MS" pitchFamily="66" charset="0"/>
              </a:rPr>
              <a:t>Dysautonomie</a:t>
            </a:r>
          </a:p>
          <a:p>
            <a:pPr algn="ctr"/>
            <a:r>
              <a:rPr lang="fr-FR" altLang="fr-FR" sz="3700" b="1">
                <a:latin typeface="Comic Sans MS" pitchFamily="66" charset="0"/>
              </a:rPr>
              <a:t>=</a:t>
            </a:r>
          </a:p>
          <a:p>
            <a:pPr algn="ctr"/>
            <a:r>
              <a:rPr lang="fr-FR" altLang="fr-FR" sz="3700" b="1">
                <a:latin typeface="Comic Sans MS" pitchFamily="66" charset="0"/>
              </a:rPr>
              <a:t>Anomalie de fonctionnement du système nerveux autonome.</a:t>
            </a:r>
          </a:p>
        </p:txBody>
      </p:sp>
      <p:pic>
        <p:nvPicPr>
          <p:cNvPr id="15363" name="Picture 2" descr="http://paganpages.org/content/wp-content/uploads/2010/05/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003" y="3243943"/>
            <a:ext cx="2759759" cy="338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avec flèche 3"/>
          <p:cNvCxnSpPr/>
          <p:nvPr/>
        </p:nvCxnSpPr>
        <p:spPr>
          <a:xfrm flipH="1">
            <a:off x="2724276" y="2688771"/>
            <a:ext cx="714909" cy="1295400"/>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a:off x="4989907" y="2688771"/>
            <a:ext cx="714909" cy="1295400"/>
          </a:xfrm>
          <a:prstGeom prst="straightConnector1">
            <a:avLst/>
          </a:prstGeom>
          <a:ln w="444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366" name="ZoneTexte 6"/>
          <p:cNvSpPr txBox="1">
            <a:spLocks noChangeArrowheads="1"/>
          </p:cNvSpPr>
          <p:nvPr/>
        </p:nvSpPr>
        <p:spPr bwMode="auto">
          <a:xfrm>
            <a:off x="466994" y="4869160"/>
            <a:ext cx="2520280" cy="55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3000" dirty="0">
                <a:solidFill>
                  <a:srgbClr val="FF0000"/>
                </a:solidFill>
                <a:latin typeface="Comic Sans MS" pitchFamily="66" charset="0"/>
                <a:ea typeface="Comic Sans MS" pitchFamily="66" charset="0"/>
                <a:cs typeface="Comic Sans MS" pitchFamily="66" charset="0"/>
              </a:rPr>
              <a:t>Sympathique</a:t>
            </a:r>
          </a:p>
        </p:txBody>
      </p:sp>
      <p:sp>
        <p:nvSpPr>
          <p:cNvPr id="8" name="ZoneTexte 7"/>
          <p:cNvSpPr txBox="1"/>
          <p:nvPr/>
        </p:nvSpPr>
        <p:spPr>
          <a:xfrm>
            <a:off x="5662763" y="4725144"/>
            <a:ext cx="3157710" cy="553811"/>
          </a:xfrm>
          <a:prstGeom prst="rect">
            <a:avLst/>
          </a:prstGeom>
          <a:noFill/>
        </p:spPr>
        <p:txBody>
          <a:bodyPr wrap="square" lIns="76819" tIns="38409" rIns="76819" bIns="38409">
            <a:spAutoFit/>
          </a:bodyPr>
          <a:lstStyle/>
          <a:p>
            <a:pPr defTabSz="914297">
              <a:defRPr/>
            </a:pPr>
            <a:r>
              <a:rPr lang="fr-FR" sz="3000" dirty="0">
                <a:solidFill>
                  <a:schemeClr val="accent1">
                    <a:lumMod val="75000"/>
                  </a:schemeClr>
                </a:solidFill>
                <a:latin typeface="Comic Sans MS"/>
                <a:cs typeface="Comic Sans MS"/>
              </a:rPr>
              <a:t>Parasympathique</a:t>
            </a:r>
          </a:p>
        </p:txBody>
      </p:sp>
      <p:sp>
        <p:nvSpPr>
          <p:cNvPr id="15368" name="Rectangle 9"/>
          <p:cNvSpPr>
            <a:spLocks noChangeArrowheads="1"/>
          </p:cNvSpPr>
          <p:nvPr/>
        </p:nvSpPr>
        <p:spPr bwMode="auto">
          <a:xfrm>
            <a:off x="3201320" y="5712279"/>
            <a:ext cx="369282" cy="50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2700" b="1">
                <a:solidFill>
                  <a:srgbClr val="FF0000"/>
                </a:solidFill>
                <a:latin typeface="Lucida Grande"/>
                <a:ea typeface="Lucida Grande"/>
                <a:cs typeface="Lucida Grande"/>
              </a:rPr>
              <a:t>Σ</a:t>
            </a:r>
            <a:endParaRPr lang="fr-FR" altLang="fr-FR" sz="2400" b="1">
              <a:solidFill>
                <a:srgbClr val="FF0000"/>
              </a:solidFill>
            </a:endParaRPr>
          </a:p>
        </p:txBody>
      </p:sp>
      <p:sp>
        <p:nvSpPr>
          <p:cNvPr id="11" name="Rectangle 10"/>
          <p:cNvSpPr/>
          <p:nvPr/>
        </p:nvSpPr>
        <p:spPr>
          <a:xfrm>
            <a:off x="4880830" y="5705475"/>
            <a:ext cx="594361" cy="493067"/>
          </a:xfrm>
          <a:prstGeom prst="rect">
            <a:avLst/>
          </a:prstGeom>
        </p:spPr>
        <p:txBody>
          <a:bodyPr wrap="none" lIns="76819" tIns="38409" rIns="76819" bIns="38409">
            <a:spAutoFit/>
          </a:bodyPr>
          <a:lstStyle/>
          <a:p>
            <a:pPr defTabSz="914297">
              <a:defRPr/>
            </a:pPr>
            <a:r>
              <a:rPr lang="fr-FR" sz="2700" b="1" dirty="0">
                <a:solidFill>
                  <a:schemeClr val="accent1">
                    <a:lumMod val="75000"/>
                  </a:schemeClr>
                </a:solidFill>
                <a:latin typeface="Lucida Grande"/>
                <a:ea typeface="Lucida Grande"/>
                <a:cs typeface="Lucida Grande"/>
              </a:rPr>
              <a:t>PΣ</a:t>
            </a:r>
            <a:endParaRPr lang="fr-FR" sz="2400" b="1" dirty="0">
              <a:solidFill>
                <a:schemeClr val="accent1">
                  <a:lumMod val="75000"/>
                </a:schemeClr>
              </a:solidFill>
            </a:endParaRPr>
          </a:p>
        </p:txBody>
      </p:sp>
    </p:spTree>
    <p:extLst>
      <p:ext uri="{BB962C8B-B14F-4D97-AF65-F5344CB8AC3E}">
        <p14:creationId xmlns:p14="http://schemas.microsoft.com/office/powerpoint/2010/main" val="732438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7950" y="44450"/>
            <a:ext cx="88931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3200" dirty="0">
                <a:latin typeface="Comic Sans MS" panose="030F0702030302020204" pitchFamily="66" charset="0"/>
                <a:cs typeface="Times New Roman" pitchFamily="18" charset="0"/>
              </a:rPr>
              <a:t>Rôles du SNA dans les adaptations </a:t>
            </a:r>
            <a:r>
              <a:rPr lang="fr-FR" altLang="fr-FR" sz="3200" dirty="0" smtClean="0">
                <a:latin typeface="Comic Sans MS" panose="030F0702030302020204" pitchFamily="66" charset="0"/>
                <a:cs typeface="Times New Roman" pitchFamily="18" charset="0"/>
              </a:rPr>
              <a:t>vasomotrices </a:t>
            </a:r>
            <a:r>
              <a:rPr lang="fr-FR" altLang="fr-FR" sz="3200" dirty="0">
                <a:latin typeface="Comic Sans MS" panose="030F0702030302020204" pitchFamily="66" charset="0"/>
                <a:cs typeface="Times New Roman" pitchFamily="18" charset="0"/>
              </a:rPr>
              <a:t>et chronotropes à l’effort musculaire</a:t>
            </a:r>
          </a:p>
        </p:txBody>
      </p:sp>
      <p:grpSp>
        <p:nvGrpSpPr>
          <p:cNvPr id="3" name="Group 3"/>
          <p:cNvGrpSpPr>
            <a:grpSpLocks/>
          </p:cNvGrpSpPr>
          <p:nvPr/>
        </p:nvGrpSpPr>
        <p:grpSpPr bwMode="auto">
          <a:xfrm>
            <a:off x="1187450" y="1128713"/>
            <a:ext cx="6913563" cy="5684837"/>
            <a:chOff x="748" y="711"/>
            <a:chExt cx="4355" cy="3581"/>
          </a:xfrm>
        </p:grpSpPr>
        <p:grpSp>
          <p:nvGrpSpPr>
            <p:cNvPr id="4" name="Group 4"/>
            <p:cNvGrpSpPr>
              <a:grpSpLocks/>
            </p:cNvGrpSpPr>
            <p:nvPr/>
          </p:nvGrpSpPr>
          <p:grpSpPr bwMode="auto">
            <a:xfrm>
              <a:off x="748" y="711"/>
              <a:ext cx="4355" cy="3581"/>
              <a:chOff x="1066" y="620"/>
              <a:chExt cx="4037" cy="3581"/>
            </a:xfrm>
          </p:grpSpPr>
          <p:pic>
            <p:nvPicPr>
              <p:cNvPr id="6" name="Picture 5" descr="Numériser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620"/>
                <a:ext cx="4037" cy="358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rrowheads="1"/>
              </p:cNvSpPr>
              <p:nvPr/>
            </p:nvSpPr>
            <p:spPr bwMode="auto">
              <a:xfrm>
                <a:off x="3696" y="2976"/>
                <a:ext cx="1316" cy="953"/>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 name="Oval 7"/>
            <p:cNvSpPr>
              <a:spLocks noChangeArrowheads="1"/>
            </p:cNvSpPr>
            <p:nvPr/>
          </p:nvSpPr>
          <p:spPr bwMode="auto">
            <a:xfrm>
              <a:off x="793" y="1979"/>
              <a:ext cx="1134" cy="997"/>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4275746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37"/>
          <p:cNvSpPr>
            <a:spLocks noChangeArrowheads="1"/>
          </p:cNvSpPr>
          <p:nvPr/>
        </p:nvSpPr>
        <p:spPr bwMode="auto">
          <a:xfrm>
            <a:off x="3115900" y="195943"/>
            <a:ext cx="2876719" cy="861333"/>
          </a:xfrm>
          <a:prstGeom prst="ribbon">
            <a:avLst>
              <a:gd name="adj1" fmla="val 12500"/>
              <a:gd name="adj2" fmla="val 50000"/>
            </a:avLst>
          </a:prstGeom>
          <a:gradFill rotWithShape="0">
            <a:gsLst>
              <a:gs pos="0">
                <a:srgbClr val="2F7618"/>
              </a:gs>
              <a:gs pos="100000">
                <a:srgbClr val="66FF33"/>
              </a:gs>
            </a:gsLst>
            <a:lin ang="5400000" scaled="1"/>
          </a:gradFill>
          <a:ln w="9525">
            <a:solidFill>
              <a:srgbClr val="000000"/>
            </a:solidFill>
            <a:round/>
            <a:headEnd/>
            <a:tailEnd/>
          </a:ln>
        </p:spPr>
        <p:txBody>
          <a:bodyPr lIns="76784" tIns="38390" rIns="76784" bIns="38390"/>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lnSpc>
                <a:spcPct val="200000"/>
              </a:lnSpc>
              <a:spcBef>
                <a:spcPts val="1008"/>
              </a:spcBef>
            </a:pPr>
            <a:r>
              <a:rPr lang="fr-FR" altLang="fr-FR" sz="2200" b="1">
                <a:latin typeface="Comic Sans MS" pitchFamily="66" charset="0"/>
              </a:rPr>
              <a:t>S.N.A</a:t>
            </a:r>
            <a:endParaRPr lang="fr-FR" altLang="fr-FR" sz="2200">
              <a:latin typeface="Comic Sans MS" pitchFamily="66" charset="0"/>
            </a:endParaRPr>
          </a:p>
        </p:txBody>
      </p:sp>
      <p:sp>
        <p:nvSpPr>
          <p:cNvPr id="97283" name="AutoShape 241"/>
          <p:cNvSpPr>
            <a:spLocks noChangeArrowheads="1"/>
          </p:cNvSpPr>
          <p:nvPr/>
        </p:nvSpPr>
        <p:spPr bwMode="auto">
          <a:xfrm>
            <a:off x="3876804" y="2362200"/>
            <a:ext cx="1450844" cy="914400"/>
          </a:xfrm>
          <a:prstGeom prst="flowChartOffpageConnector">
            <a:avLst/>
          </a:prstGeom>
          <a:gradFill rotWithShape="0">
            <a:gsLst>
              <a:gs pos="0">
                <a:srgbClr val="FFEBFA"/>
              </a:gs>
              <a:gs pos="30000">
                <a:srgbClr val="C4D6EB"/>
              </a:gs>
              <a:gs pos="60001">
                <a:srgbClr val="85C2FF"/>
              </a:gs>
              <a:gs pos="100000">
                <a:srgbClr val="5E9EFF"/>
              </a:gs>
            </a:gsLst>
            <a:lin ang="5400000" scaled="1"/>
          </a:gradFill>
          <a:ln w="9525">
            <a:solidFill>
              <a:schemeClr val="tx1"/>
            </a:solidFill>
            <a:miter lim="800000"/>
            <a:headEnd/>
            <a:tailEnd/>
          </a:ln>
        </p:spPr>
        <p:txBody>
          <a:bodyPr wrap="none" lIns="76819" tIns="38409" rIns="76819" bIns="38409" anchor="ct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1500">
                <a:latin typeface="Comic Sans MS" pitchFamily="66" charset="0"/>
              </a:rPr>
              <a:t>TESTS</a:t>
            </a:r>
          </a:p>
          <a:p>
            <a:pPr algn="ctr"/>
            <a:r>
              <a:rPr lang="fr-FR" altLang="fr-FR" sz="1500">
                <a:latin typeface="Comic Sans MS" pitchFamily="66" charset="0"/>
              </a:rPr>
              <a:t>SPECIFIQUES</a:t>
            </a:r>
          </a:p>
        </p:txBody>
      </p:sp>
      <p:sp>
        <p:nvSpPr>
          <p:cNvPr id="69" name="Oval 245"/>
          <p:cNvSpPr>
            <a:spLocks noChangeArrowheads="1"/>
          </p:cNvSpPr>
          <p:nvPr/>
        </p:nvSpPr>
        <p:spPr bwMode="auto">
          <a:xfrm>
            <a:off x="2804440" y="3864429"/>
            <a:ext cx="1198524" cy="979714"/>
          </a:xfrm>
          <a:prstGeom prst="ellipse">
            <a:avLst/>
          </a:prstGeom>
          <a:solidFill>
            <a:srgbClr val="00FFFF"/>
          </a:solidFill>
          <a:ln w="9525">
            <a:solidFill>
              <a:srgbClr val="0000FF"/>
            </a:solidFill>
            <a:round/>
            <a:headEnd/>
            <a:tailEnd/>
          </a:ln>
          <a:effectLst>
            <a:outerShdw blurRad="63500" dist="71842" dir="18900000" algn="ctr" rotWithShape="0">
              <a:schemeClr val="hlink">
                <a:alpha val="74998"/>
              </a:schemeClr>
            </a:outerShdw>
          </a:effectLst>
        </p:spPr>
        <p:txBody>
          <a:bodyPr wrap="none" lIns="76819" tIns="38409" rIns="76819" bIns="38409" anchor="ctr"/>
          <a:lstStyle/>
          <a:p>
            <a:pPr algn="ctr" defTabSz="914297">
              <a:defRPr/>
            </a:pPr>
            <a:r>
              <a:rPr lang="fr-FR" sz="1700" b="1" dirty="0">
                <a:latin typeface="Comic Sans MS" charset="0"/>
                <a:ea typeface="ＭＳ Ｐゴシック" charset="0"/>
              </a:rPr>
              <a:t>HANDGRIP</a:t>
            </a:r>
          </a:p>
        </p:txBody>
      </p:sp>
      <p:sp>
        <p:nvSpPr>
          <p:cNvPr id="70" name="Oval 246"/>
          <p:cNvSpPr>
            <a:spLocks noChangeArrowheads="1"/>
          </p:cNvSpPr>
          <p:nvPr/>
        </p:nvSpPr>
        <p:spPr bwMode="auto">
          <a:xfrm>
            <a:off x="5327648" y="3864429"/>
            <a:ext cx="1198524" cy="979714"/>
          </a:xfrm>
          <a:prstGeom prst="ellipse">
            <a:avLst/>
          </a:prstGeom>
          <a:solidFill>
            <a:srgbClr val="00FFFF"/>
          </a:solidFill>
          <a:ln w="9525">
            <a:solidFill>
              <a:srgbClr val="0000FF"/>
            </a:solidFill>
            <a:round/>
            <a:headEnd/>
            <a:tailEnd/>
          </a:ln>
          <a:effectLst>
            <a:outerShdw blurRad="63500" dist="71842" dir="18900000" algn="ctr" rotWithShape="0">
              <a:schemeClr val="hlink">
                <a:alpha val="74998"/>
              </a:schemeClr>
            </a:outerShdw>
          </a:effectLst>
        </p:spPr>
        <p:txBody>
          <a:bodyPr wrap="none" lIns="76819" tIns="38409" rIns="76819" bIns="38409" anchor="ctr"/>
          <a:lstStyle/>
          <a:p>
            <a:pPr algn="ctr" defTabSz="914297">
              <a:defRPr/>
            </a:pPr>
            <a:r>
              <a:rPr lang="fr-FR" sz="1700" b="1" dirty="0">
                <a:latin typeface="Comic Sans MS" charset="0"/>
                <a:ea typeface="ＭＳ Ｐゴシック" charset="0"/>
              </a:rPr>
              <a:t>TILT</a:t>
            </a:r>
          </a:p>
          <a:p>
            <a:pPr algn="ctr" defTabSz="914297">
              <a:defRPr/>
            </a:pPr>
            <a:r>
              <a:rPr lang="fr-FR" sz="1700" b="1" dirty="0">
                <a:latin typeface="Comic Sans MS" charset="0"/>
                <a:ea typeface="ＭＳ Ｐゴシック" charset="0"/>
              </a:rPr>
              <a:t>TEST</a:t>
            </a:r>
          </a:p>
        </p:txBody>
      </p:sp>
      <p:sp>
        <p:nvSpPr>
          <p:cNvPr id="71" name="Oval 247"/>
          <p:cNvSpPr>
            <a:spLocks noChangeArrowheads="1"/>
          </p:cNvSpPr>
          <p:nvPr/>
        </p:nvSpPr>
        <p:spPr bwMode="auto">
          <a:xfrm>
            <a:off x="4066044" y="3864429"/>
            <a:ext cx="1198524" cy="979714"/>
          </a:xfrm>
          <a:prstGeom prst="ellipse">
            <a:avLst/>
          </a:prstGeom>
          <a:solidFill>
            <a:srgbClr val="00FFFF"/>
          </a:solidFill>
          <a:ln w="9525">
            <a:solidFill>
              <a:srgbClr val="0000FF"/>
            </a:solidFill>
            <a:round/>
            <a:headEnd/>
            <a:tailEnd/>
          </a:ln>
          <a:effectLst>
            <a:outerShdw blurRad="63500" dist="71842" dir="18900000" algn="ctr" rotWithShape="0">
              <a:schemeClr val="hlink">
                <a:alpha val="74998"/>
              </a:schemeClr>
            </a:outerShdw>
          </a:effectLst>
        </p:spPr>
        <p:txBody>
          <a:bodyPr wrap="none" lIns="76819" tIns="38409" rIns="76819" bIns="38409" anchor="ctr"/>
          <a:lstStyle/>
          <a:p>
            <a:pPr algn="ctr" defTabSz="914297">
              <a:defRPr/>
            </a:pPr>
            <a:r>
              <a:rPr lang="fr-FR" sz="1700" b="1" dirty="0">
                <a:latin typeface="Comic Sans MS" charset="0"/>
                <a:ea typeface="ＭＳ Ｐゴシック" charset="0"/>
              </a:rPr>
              <a:t>COLD </a:t>
            </a:r>
          </a:p>
          <a:p>
            <a:pPr algn="ctr" defTabSz="914297">
              <a:defRPr/>
            </a:pPr>
            <a:r>
              <a:rPr lang="fr-FR" sz="1700" b="1" dirty="0">
                <a:latin typeface="Comic Sans MS" charset="0"/>
                <a:ea typeface="ＭＳ Ｐゴシック" charset="0"/>
              </a:rPr>
              <a:t>PRESSOR</a:t>
            </a:r>
          </a:p>
        </p:txBody>
      </p:sp>
      <p:grpSp>
        <p:nvGrpSpPr>
          <p:cNvPr id="97287" name="Group 287"/>
          <p:cNvGrpSpPr>
            <a:grpSpLocks/>
          </p:cNvGrpSpPr>
          <p:nvPr/>
        </p:nvGrpSpPr>
        <p:grpSpPr bwMode="auto">
          <a:xfrm>
            <a:off x="3372162" y="3341914"/>
            <a:ext cx="2649368" cy="457200"/>
            <a:chOff x="528" y="3936"/>
            <a:chExt cx="1152" cy="336"/>
          </a:xfrm>
        </p:grpSpPr>
        <p:sp>
          <p:nvSpPr>
            <p:cNvPr id="74" name="Line 282"/>
            <p:cNvSpPr>
              <a:spLocks noChangeShapeType="1"/>
            </p:cNvSpPr>
            <p:nvPr/>
          </p:nvSpPr>
          <p:spPr bwMode="auto">
            <a:xfrm>
              <a:off x="1104" y="3936"/>
              <a:ext cx="0" cy="336"/>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914297">
                <a:defRPr/>
              </a:pPr>
              <a:endParaRPr lang="en-US">
                <a:latin typeface="Comic Sans MS" charset="0"/>
                <a:ea typeface="MS PGothic" charset="0"/>
                <a:cs typeface="MS PGothic" charset="0"/>
              </a:endParaRPr>
            </a:p>
          </p:txBody>
        </p:sp>
        <p:grpSp>
          <p:nvGrpSpPr>
            <p:cNvPr id="97294" name="Group 283"/>
            <p:cNvGrpSpPr>
              <a:grpSpLocks/>
            </p:cNvGrpSpPr>
            <p:nvPr/>
          </p:nvGrpSpPr>
          <p:grpSpPr bwMode="auto">
            <a:xfrm>
              <a:off x="528" y="3936"/>
              <a:ext cx="1152" cy="336"/>
              <a:chOff x="1296" y="1872"/>
              <a:chExt cx="672" cy="240"/>
            </a:xfrm>
          </p:grpSpPr>
          <p:sp>
            <p:nvSpPr>
              <p:cNvPr id="76" name="Line 284"/>
              <p:cNvSpPr>
                <a:spLocks noChangeShapeType="1"/>
              </p:cNvSpPr>
              <p:nvPr/>
            </p:nvSpPr>
            <p:spPr bwMode="auto">
              <a:xfrm>
                <a:off x="1296" y="1872"/>
                <a:ext cx="0" cy="24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914297">
                  <a:defRPr/>
                </a:pPr>
                <a:endParaRPr lang="en-US">
                  <a:latin typeface="Comic Sans MS" charset="0"/>
                  <a:ea typeface="MS PGothic" charset="0"/>
                  <a:cs typeface="MS PGothic" charset="0"/>
                </a:endParaRPr>
              </a:p>
            </p:txBody>
          </p:sp>
          <p:sp>
            <p:nvSpPr>
              <p:cNvPr id="77" name="Line 285"/>
              <p:cNvSpPr>
                <a:spLocks noChangeShapeType="1"/>
              </p:cNvSpPr>
              <p:nvPr/>
            </p:nvSpPr>
            <p:spPr bwMode="auto">
              <a:xfrm>
                <a:off x="1968" y="1872"/>
                <a:ext cx="0" cy="24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914297">
                  <a:defRPr/>
                </a:pPr>
                <a:endParaRPr lang="en-US">
                  <a:latin typeface="Comic Sans MS" charset="0"/>
                  <a:ea typeface="MS PGothic" charset="0"/>
                  <a:cs typeface="MS PGothic" charset="0"/>
                </a:endParaRPr>
              </a:p>
            </p:txBody>
          </p:sp>
          <p:sp>
            <p:nvSpPr>
              <p:cNvPr id="78" name="Line 286"/>
              <p:cNvSpPr>
                <a:spLocks noChangeShapeType="1"/>
              </p:cNvSpPr>
              <p:nvPr/>
            </p:nvSpPr>
            <p:spPr bwMode="auto">
              <a:xfrm>
                <a:off x="1296" y="1872"/>
                <a:ext cx="672"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914297">
                  <a:defRPr/>
                </a:pPr>
                <a:endParaRPr lang="en-US">
                  <a:latin typeface="Comic Sans MS" charset="0"/>
                  <a:ea typeface="MS PGothic" charset="0"/>
                  <a:cs typeface="MS PGothic" charset="0"/>
                </a:endParaRPr>
              </a:p>
            </p:txBody>
          </p:sp>
        </p:grpSp>
      </p:grpSp>
      <p:sp>
        <p:nvSpPr>
          <p:cNvPr id="83" name="Rectangle 2"/>
          <p:cNvSpPr>
            <a:spLocks noChangeArrowheads="1"/>
          </p:cNvSpPr>
          <p:nvPr>
            <p:custDataLst>
              <p:tags r:id="rId1"/>
            </p:custDataLst>
          </p:nvPr>
        </p:nvSpPr>
        <p:spPr bwMode="auto">
          <a:xfrm>
            <a:off x="2502181" y="4789714"/>
            <a:ext cx="4100213" cy="77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1" rIns="91405" bIns="45701">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30000"/>
              </a:lnSpc>
            </a:pPr>
            <a:r>
              <a:rPr lang="fr-FR" altLang="fr-FR" sz="1700">
                <a:latin typeface="Comic Sans MS" pitchFamily="66" charset="0"/>
              </a:rPr>
              <a:t>Test d</a:t>
            </a:r>
            <a:r>
              <a:rPr lang="ja-JP" altLang="fr-FR" sz="1700">
                <a:latin typeface="Comic Sans MS" pitchFamily="66" charset="0"/>
              </a:rPr>
              <a:t>’</a:t>
            </a:r>
            <a:r>
              <a:rPr lang="fr-FR" altLang="ja-JP" sz="1700">
                <a:latin typeface="Comic Sans MS" pitchFamily="66" charset="0"/>
              </a:rPr>
              <a:t>immersion de la main dans une eau à 4°C durant 5 min. </a:t>
            </a:r>
            <a:endParaRPr lang="fr-FR" altLang="fr-FR" sz="1700">
              <a:latin typeface="Comic Sans MS" pitchFamily="66" charset="0"/>
            </a:endParaRPr>
          </a:p>
        </p:txBody>
      </p:sp>
      <p:sp>
        <p:nvSpPr>
          <p:cNvPr id="84" name="Text Box 289"/>
          <p:cNvSpPr txBox="1">
            <a:spLocks noChangeArrowheads="1"/>
          </p:cNvSpPr>
          <p:nvPr/>
        </p:nvSpPr>
        <p:spPr bwMode="auto">
          <a:xfrm>
            <a:off x="2502182" y="4822372"/>
            <a:ext cx="4050274" cy="71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6784" tIns="38390" rIns="76784" bIns="383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nSpc>
                <a:spcPct val="120000"/>
              </a:lnSpc>
              <a:buFont typeface="Calibri" pitchFamily="34" charset="0"/>
              <a:buNone/>
            </a:pPr>
            <a:r>
              <a:rPr lang="fr-FR" altLang="fr-FR" sz="1700">
                <a:latin typeface="Comic Sans MS" pitchFamily="66" charset="0"/>
                <a:ea typeface="MS PGothic" pitchFamily="34" charset="-128"/>
              </a:rPr>
              <a:t>Test d</a:t>
            </a:r>
            <a:r>
              <a:rPr lang="ja-JP" altLang="fr-FR" sz="1700">
                <a:latin typeface="Arial" pitchFamily="34" charset="0"/>
              </a:rPr>
              <a:t>’</a:t>
            </a:r>
            <a:r>
              <a:rPr lang="fr-FR" altLang="ja-JP" sz="1700">
                <a:latin typeface="Comic Sans MS" pitchFamily="66" charset="0"/>
              </a:rPr>
              <a:t>orthostatisme : </a:t>
            </a:r>
          </a:p>
          <a:p>
            <a:pPr>
              <a:lnSpc>
                <a:spcPct val="120000"/>
              </a:lnSpc>
              <a:buFont typeface="Calibri" pitchFamily="34" charset="0"/>
              <a:buNone/>
            </a:pPr>
            <a:r>
              <a:rPr lang="fr-FR" altLang="fr-FR" sz="1700">
                <a:latin typeface="Comic Sans MS" pitchFamily="66" charset="0"/>
                <a:ea typeface="MS PGothic" pitchFamily="34" charset="-128"/>
              </a:rPr>
              <a:t>10 min allongé + 10 min debout à 70°</a:t>
            </a:r>
          </a:p>
        </p:txBody>
      </p:sp>
      <p:sp>
        <p:nvSpPr>
          <p:cNvPr id="85" name="Text Box 290"/>
          <p:cNvSpPr txBox="1">
            <a:spLocks noChangeArrowheads="1"/>
          </p:cNvSpPr>
          <p:nvPr/>
        </p:nvSpPr>
        <p:spPr bwMode="auto">
          <a:xfrm>
            <a:off x="2502181" y="4822372"/>
            <a:ext cx="4633858" cy="70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76784" tIns="38390" rIns="76784" bIns="383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nSpc>
                <a:spcPct val="120000"/>
              </a:lnSpc>
            </a:pPr>
            <a:r>
              <a:rPr lang="fr-FR" altLang="fr-FR" sz="1700">
                <a:latin typeface="Comic Sans MS" pitchFamily="66" charset="0"/>
                <a:ea typeface="MS PGothic" pitchFamily="34" charset="-128"/>
              </a:rPr>
              <a:t>Test de contraction musculaire isométrique:</a:t>
            </a:r>
          </a:p>
          <a:p>
            <a:pPr>
              <a:lnSpc>
                <a:spcPct val="120000"/>
              </a:lnSpc>
            </a:pPr>
            <a:r>
              <a:rPr lang="fr-FR" altLang="fr-FR" sz="1700">
                <a:latin typeface="Comic Sans MS" pitchFamily="66" charset="0"/>
                <a:ea typeface="MS PGothic" pitchFamily="34" charset="-128"/>
              </a:rPr>
              <a:t>2 min à 40% FMV + une ischémie de 3 min</a:t>
            </a:r>
          </a:p>
        </p:txBody>
      </p:sp>
      <p:sp>
        <p:nvSpPr>
          <p:cNvPr id="86" name="Rectangle 291"/>
          <p:cNvSpPr>
            <a:spLocks noChangeArrowheads="1"/>
          </p:cNvSpPr>
          <p:nvPr/>
        </p:nvSpPr>
        <p:spPr bwMode="auto">
          <a:xfrm>
            <a:off x="2425959" y="4822372"/>
            <a:ext cx="4541774" cy="164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76784" tIns="38390" rIns="76784" bIns="383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lnSpc>
                <a:spcPct val="150000"/>
              </a:lnSpc>
            </a:pPr>
            <a:r>
              <a:rPr lang="fr-FR" altLang="fr-FR" sz="1700" b="1">
                <a:latin typeface="Comic Sans MS" pitchFamily="66" charset="0"/>
                <a:sym typeface="Wingdings" pitchFamily="2" charset="2"/>
              </a:rPr>
              <a:t>E</a:t>
            </a:r>
            <a:r>
              <a:rPr lang="fr-FR" altLang="fr-FR" sz="1700" b="1">
                <a:latin typeface="Comic Sans MS" pitchFamily="66" charset="0"/>
              </a:rPr>
              <a:t>nregistrement continu </a:t>
            </a:r>
          </a:p>
          <a:p>
            <a:pPr algn="ctr">
              <a:lnSpc>
                <a:spcPct val="150000"/>
              </a:lnSpc>
            </a:pPr>
            <a:r>
              <a:rPr lang="fr-FR" altLang="fr-FR" sz="1700" b="1">
                <a:latin typeface="Comic Sans MS" pitchFamily="66" charset="0"/>
              </a:rPr>
              <a:t>- de la FC par ECG </a:t>
            </a:r>
          </a:p>
          <a:p>
            <a:pPr algn="ctr">
              <a:lnSpc>
                <a:spcPct val="150000"/>
              </a:lnSpc>
            </a:pPr>
            <a:r>
              <a:rPr lang="fr-FR" altLang="fr-FR" sz="1700" b="1">
                <a:latin typeface="Comic Sans MS" pitchFamily="66" charset="0"/>
              </a:rPr>
              <a:t>- de la PA par pléthysmographie au doigt (Nexfin). </a:t>
            </a:r>
          </a:p>
        </p:txBody>
      </p:sp>
      <p:sp>
        <p:nvSpPr>
          <p:cNvPr id="2" name="Flèche vers le bas 1"/>
          <p:cNvSpPr/>
          <p:nvPr/>
        </p:nvSpPr>
        <p:spPr>
          <a:xfrm>
            <a:off x="4214547" y="1145721"/>
            <a:ext cx="737249" cy="1110343"/>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Tree>
    <p:extLst>
      <p:ext uri="{BB962C8B-B14F-4D97-AF65-F5344CB8AC3E}">
        <p14:creationId xmlns:p14="http://schemas.microsoft.com/office/powerpoint/2010/main" val="71875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
                                        </p:tgtEl>
                                        <p:attrNameLst>
                                          <p:attrName>style.visibility</p:attrName>
                                        </p:attrNameLst>
                                      </p:cBhvr>
                                      <p:to>
                                        <p:strVal val="visible"/>
                                      </p:to>
                                    </p:set>
                                  </p:childTnLst>
                                  <p:subTnLst>
                                    <p:set>
                                      <p:cBhvr override="childStyle">
                                        <p:cTn dur="1" fill="hold" display="0" masterRel="nextClick" afterEffect="1"/>
                                        <p:tgtEl>
                                          <p:spTgt spid="8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
                                        </p:tgtEl>
                                        <p:attrNameLst>
                                          <p:attrName>style.visibility</p:attrName>
                                        </p:attrNameLst>
                                      </p:cBhvr>
                                      <p:to>
                                        <p:strVal val="visible"/>
                                      </p:to>
                                    </p:se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utoUpdateAnimBg="0"/>
      <p:bldP spid="84" grpId="0" autoUpdateAnimBg="0"/>
      <p:bldP spid="85" grpId="0" autoUpdateAnimBg="0"/>
      <p:bldP spid="8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ChangeArrowheads="1"/>
          </p:cNvSpPr>
          <p:nvPr/>
        </p:nvSpPr>
        <p:spPr bwMode="auto">
          <a:xfrm>
            <a:off x="339056" y="960665"/>
            <a:ext cx="8584163" cy="483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lnSpc>
                <a:spcPct val="150000"/>
              </a:lnSpc>
            </a:pPr>
            <a:r>
              <a:rPr lang="fr-FR" altLang="fr-FR" sz="3400" dirty="0">
                <a:latin typeface="Comic Sans MS" pitchFamily="66" charset="0"/>
                <a:sym typeface="Wingdings" pitchFamily="2" charset="2"/>
              </a:rPr>
              <a:t>Pas de différence sur la FC sur les 3 tests </a:t>
            </a:r>
          </a:p>
          <a:p>
            <a:pPr algn="just" defTabSz="914297">
              <a:lnSpc>
                <a:spcPct val="150000"/>
              </a:lnSpc>
              <a:defRPr/>
            </a:pPr>
            <a:r>
              <a:rPr lang="fr-FR" altLang="fr-FR" sz="3400" dirty="0">
                <a:latin typeface="Comic Sans MS" pitchFamily="66" charset="0"/>
                <a:sym typeface="Wingdings" pitchFamily="2" charset="2"/>
              </a:rPr>
              <a:t>entre contrôles et </a:t>
            </a:r>
            <a:r>
              <a:rPr lang="fr-FR" sz="3600" dirty="0">
                <a:latin typeface="Comic Sans MS" panose="030F0702030302020204" pitchFamily="66" charset="0"/>
              </a:rPr>
              <a:t>sujets avec trisomie</a:t>
            </a:r>
          </a:p>
          <a:p>
            <a:pPr algn="ctr">
              <a:lnSpc>
                <a:spcPct val="150000"/>
              </a:lnSpc>
            </a:pPr>
            <a:endParaRPr lang="fr-FR" altLang="fr-FR" sz="3400" dirty="0" smtClean="0">
              <a:solidFill>
                <a:srgbClr val="008000"/>
              </a:solidFill>
              <a:latin typeface="Comic Sans MS" pitchFamily="66" charset="0"/>
              <a:sym typeface="Wingdings" pitchFamily="2" charset="2"/>
            </a:endParaRPr>
          </a:p>
          <a:p>
            <a:pPr algn="ctr">
              <a:lnSpc>
                <a:spcPct val="150000"/>
              </a:lnSpc>
            </a:pPr>
            <a:r>
              <a:rPr lang="fr-FR" altLang="fr-FR" sz="3400" dirty="0" smtClean="0">
                <a:solidFill>
                  <a:srgbClr val="008000"/>
                </a:solidFill>
                <a:latin typeface="Comic Sans MS" pitchFamily="66" charset="0"/>
                <a:sym typeface="Wingdings" pitchFamily="2" charset="2"/>
              </a:rPr>
              <a:t>Résultat </a:t>
            </a:r>
            <a:r>
              <a:rPr lang="fr-FR" altLang="fr-FR" sz="3400" dirty="0">
                <a:solidFill>
                  <a:srgbClr val="008000"/>
                </a:solidFill>
                <a:latin typeface="Comic Sans MS" pitchFamily="66" charset="0"/>
                <a:sym typeface="Wingdings" pitchFamily="2" charset="2"/>
              </a:rPr>
              <a:t>déjà retrouvé par </a:t>
            </a:r>
            <a:r>
              <a:rPr lang="fr-FR" altLang="fr-FR" sz="3400" dirty="0" err="1">
                <a:solidFill>
                  <a:srgbClr val="008000"/>
                </a:solidFill>
                <a:latin typeface="Comic Sans MS" pitchFamily="66" charset="0"/>
                <a:sym typeface="Wingdings" pitchFamily="2" charset="2"/>
              </a:rPr>
              <a:t>Agiovlasitis</a:t>
            </a:r>
            <a:r>
              <a:rPr lang="fr-FR" altLang="fr-FR" sz="3400" dirty="0">
                <a:solidFill>
                  <a:srgbClr val="008000"/>
                </a:solidFill>
                <a:latin typeface="Comic Sans MS" pitchFamily="66" charset="0"/>
                <a:sym typeface="Wingdings" pitchFamily="2" charset="2"/>
              </a:rPr>
              <a:t> et al. (2010) lors d’un tilt test.</a:t>
            </a:r>
          </a:p>
        </p:txBody>
      </p:sp>
    </p:spTree>
    <p:extLst>
      <p:ext uri="{BB962C8B-B14F-4D97-AF65-F5344CB8AC3E}">
        <p14:creationId xmlns:p14="http://schemas.microsoft.com/office/powerpoint/2010/main" val="83404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1520" y="1050776"/>
            <a:ext cx="8640960" cy="51865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lnSpc>
                <a:spcPct val="90000"/>
              </a:lnSpc>
              <a:buFont typeface="Wingdings" panose="05000000000000000000" pitchFamily="2" charset="2"/>
              <a:buChar char="Ø"/>
            </a:pPr>
            <a:r>
              <a:rPr lang="fr-FR" altLang="fr-FR" sz="2200" b="1" dirty="0" smtClean="0">
                <a:latin typeface="Comic Sans MS" panose="030F0702030302020204" pitchFamily="66" charset="0"/>
              </a:rPr>
              <a:t>Des populations étudiées très diverses mélangeant les caractéristiques des handicaps et </a:t>
            </a:r>
            <a:r>
              <a:rPr lang="fr-FR" altLang="fr-FR" sz="2200" b="1" dirty="0">
                <a:latin typeface="Comic Sans MS" panose="030F0702030302020204" pitchFamily="66" charset="0"/>
              </a:rPr>
              <a:t>niveaux de QI </a:t>
            </a:r>
            <a:endParaRPr lang="fr-FR" altLang="fr-FR" sz="2200" b="1" dirty="0" smtClean="0">
              <a:latin typeface="Comic Sans MS" panose="030F0702030302020204" pitchFamily="66" charset="0"/>
            </a:endParaRPr>
          </a:p>
          <a:p>
            <a:pPr marL="457200" lvl="1" indent="0" algn="just">
              <a:lnSpc>
                <a:spcPct val="90000"/>
              </a:lnSpc>
              <a:buNone/>
            </a:pPr>
            <a:endParaRPr lang="fr-FR" altLang="fr-FR" sz="2200" b="1" dirty="0">
              <a:solidFill>
                <a:srgbClr val="00B0F0"/>
              </a:solidFill>
              <a:latin typeface="Comic Sans MS" panose="030F0702030302020204" pitchFamily="66" charset="0"/>
            </a:endParaRPr>
          </a:p>
          <a:p>
            <a:pPr marL="457200" lvl="1" indent="0" algn="just">
              <a:lnSpc>
                <a:spcPct val="90000"/>
              </a:lnSpc>
              <a:buNone/>
            </a:pPr>
            <a:r>
              <a:rPr lang="fr-FR" altLang="fr-FR" sz="2200" b="1" dirty="0" smtClean="0">
                <a:solidFill>
                  <a:srgbClr val="00B0F0"/>
                </a:solidFill>
                <a:latin typeface="Comic Sans MS" panose="030F0702030302020204" pitchFamily="66" charset="0"/>
              </a:rPr>
              <a:t>CONSTATS</a:t>
            </a:r>
          </a:p>
          <a:p>
            <a:pPr lvl="1" algn="just">
              <a:lnSpc>
                <a:spcPct val="90000"/>
              </a:lnSpc>
              <a:buFont typeface="Wingdings" panose="05000000000000000000" pitchFamily="2" charset="2"/>
              <a:buChar char="Ø"/>
            </a:pPr>
            <a:r>
              <a:rPr lang="fr-FR" altLang="fr-FR" sz="2200" b="1" dirty="0" smtClean="0">
                <a:latin typeface="Comic Sans MS" panose="030F0702030302020204" pitchFamily="66" charset="0"/>
              </a:rPr>
              <a:t>des déficits de l’équilibre statique, de la force musculaire et de la coordination </a:t>
            </a:r>
          </a:p>
          <a:p>
            <a:pPr marL="457200" lvl="1" indent="0" algn="just">
              <a:lnSpc>
                <a:spcPct val="90000"/>
              </a:lnSpc>
              <a:buNone/>
            </a:pPr>
            <a:r>
              <a:rPr lang="fr-FR" altLang="fr-FR" sz="2200" b="1" dirty="0" smtClean="0">
                <a:latin typeface="Comic Sans MS" panose="030F0702030302020204" pitchFamily="66" charset="0"/>
                <a:sym typeface="Wingdings 3"/>
              </a:rPr>
              <a:t>		</a:t>
            </a:r>
            <a:r>
              <a:rPr lang="fr-FR" altLang="fr-FR" sz="2200" b="1" dirty="0" smtClean="0">
                <a:solidFill>
                  <a:schemeClr val="accent3">
                    <a:lumMod val="75000"/>
                  </a:schemeClr>
                </a:solidFill>
                <a:latin typeface="Comic Sans MS" panose="030F0702030302020204" pitchFamily="66" charset="0"/>
                <a:sym typeface="Wingdings 3"/>
              </a:rPr>
              <a:t>  </a:t>
            </a:r>
            <a:r>
              <a:rPr lang="fr-FR" altLang="fr-FR" sz="2200" b="1" dirty="0" smtClean="0">
                <a:solidFill>
                  <a:schemeClr val="accent3">
                    <a:lumMod val="75000"/>
                  </a:schemeClr>
                </a:solidFill>
                <a:latin typeface="Comic Sans MS" panose="030F0702030302020204" pitchFamily="66" charset="0"/>
              </a:rPr>
              <a:t>aptitude physique moindre</a:t>
            </a:r>
          </a:p>
          <a:p>
            <a:pPr lvl="1" algn="just">
              <a:lnSpc>
                <a:spcPct val="90000"/>
              </a:lnSpc>
              <a:buFont typeface="Wingdings" panose="05000000000000000000" pitchFamily="2" charset="2"/>
              <a:buChar char="Ø"/>
            </a:pPr>
            <a:endParaRPr lang="fr-FR" altLang="fr-FR" sz="2200" b="1" dirty="0" smtClean="0">
              <a:latin typeface="Comic Sans MS" panose="030F0702030302020204" pitchFamily="66" charset="0"/>
            </a:endParaRPr>
          </a:p>
          <a:p>
            <a:pPr lvl="1" algn="just">
              <a:lnSpc>
                <a:spcPct val="90000"/>
              </a:lnSpc>
              <a:buFont typeface="Wingdings" panose="05000000000000000000" pitchFamily="2" charset="2"/>
              <a:buChar char="Ø"/>
            </a:pPr>
            <a:r>
              <a:rPr lang="fr-FR" altLang="fr-FR" sz="2200" b="1" dirty="0" smtClean="0">
                <a:latin typeface="Comic Sans MS" panose="030F0702030302020204" pitchFamily="66" charset="0"/>
              </a:rPr>
              <a:t>Un retard de développement des habiletés motrices</a:t>
            </a:r>
          </a:p>
          <a:p>
            <a:pPr marL="457200" lvl="1" indent="0" algn="just">
              <a:lnSpc>
                <a:spcPct val="90000"/>
              </a:lnSpc>
              <a:buNone/>
            </a:pPr>
            <a:r>
              <a:rPr lang="fr-FR" altLang="fr-FR" sz="2200" b="1" dirty="0" smtClean="0">
                <a:solidFill>
                  <a:schemeClr val="accent3">
                    <a:lumMod val="75000"/>
                  </a:schemeClr>
                </a:solidFill>
                <a:latin typeface="Comic Sans MS" panose="030F0702030302020204" pitchFamily="66" charset="0"/>
                <a:sym typeface="Wingdings 3"/>
              </a:rPr>
              <a:t>		</a:t>
            </a:r>
            <a:r>
              <a:rPr lang="fr-FR" altLang="fr-FR" sz="2200" b="1" dirty="0" smtClean="0">
                <a:solidFill>
                  <a:srgbClr val="00B050"/>
                </a:solidFill>
                <a:latin typeface="Comic Sans MS" panose="030F0702030302020204" pitchFamily="66" charset="0"/>
                <a:sym typeface="Wingdings 3"/>
              </a:rPr>
              <a:t>  un moindre engagement dans la pratique d’AP</a:t>
            </a:r>
          </a:p>
          <a:p>
            <a:pPr marL="457200" lvl="1" indent="0" algn="just">
              <a:lnSpc>
                <a:spcPct val="90000"/>
              </a:lnSpc>
              <a:buNone/>
            </a:pPr>
            <a:r>
              <a:rPr lang="fr-FR" altLang="fr-FR" sz="2200" b="1" dirty="0" smtClean="0">
                <a:solidFill>
                  <a:srgbClr val="00B050"/>
                </a:solidFill>
                <a:latin typeface="Comic Sans MS" panose="030F0702030302020204" pitchFamily="66" charset="0"/>
                <a:sym typeface="Wingdings 3"/>
              </a:rPr>
              <a:t>		  une </a:t>
            </a:r>
            <a:r>
              <a:rPr lang="fr-FR" altLang="fr-FR" sz="2200" b="1" dirty="0">
                <a:solidFill>
                  <a:srgbClr val="00B050"/>
                </a:solidFill>
                <a:latin typeface="Comic Sans MS" panose="030F0702030302020204" pitchFamily="66" charset="0"/>
                <a:sym typeface="Wingdings 3"/>
              </a:rPr>
              <a:t>moindre </a:t>
            </a:r>
            <a:r>
              <a:rPr lang="fr-FR" altLang="fr-FR" sz="2200" b="1" dirty="0" smtClean="0">
                <a:solidFill>
                  <a:srgbClr val="00B050"/>
                </a:solidFill>
                <a:latin typeface="Comic Sans MS" panose="030F0702030302020204" pitchFamily="66" charset="0"/>
                <a:sym typeface="Wingdings 3"/>
              </a:rPr>
              <a:t>motivation pour la </a:t>
            </a:r>
            <a:r>
              <a:rPr lang="fr-FR" altLang="fr-FR" sz="2200" b="1" dirty="0">
                <a:solidFill>
                  <a:srgbClr val="00B050"/>
                </a:solidFill>
                <a:latin typeface="Comic Sans MS" panose="030F0702030302020204" pitchFamily="66" charset="0"/>
                <a:sym typeface="Wingdings 3"/>
              </a:rPr>
              <a:t>pratique </a:t>
            </a:r>
            <a:r>
              <a:rPr lang="fr-FR" altLang="fr-FR" sz="2200" b="1" dirty="0" smtClean="0">
                <a:solidFill>
                  <a:srgbClr val="00B050"/>
                </a:solidFill>
                <a:latin typeface="Comic Sans MS" panose="030F0702030302020204" pitchFamily="66" charset="0"/>
                <a:sym typeface="Wingdings 3"/>
              </a:rPr>
              <a:t>d’AP</a:t>
            </a:r>
          </a:p>
          <a:p>
            <a:pPr marL="457200" lvl="1" indent="0" algn="just">
              <a:lnSpc>
                <a:spcPct val="90000"/>
              </a:lnSpc>
              <a:buNone/>
            </a:pPr>
            <a:endParaRPr lang="fr-FR" altLang="fr-FR" sz="2200" b="1" dirty="0">
              <a:solidFill>
                <a:schemeClr val="accent3">
                  <a:lumMod val="75000"/>
                </a:schemeClr>
              </a:solidFill>
              <a:latin typeface="Comic Sans MS" panose="030F0702030302020204" pitchFamily="66" charset="0"/>
              <a:sym typeface="Wingdings 3"/>
            </a:endParaRPr>
          </a:p>
          <a:p>
            <a:pPr marL="457200" lvl="1" indent="0" algn="just">
              <a:lnSpc>
                <a:spcPct val="90000"/>
              </a:lnSpc>
              <a:buNone/>
            </a:pPr>
            <a:r>
              <a:rPr lang="fr-FR" altLang="fr-FR" sz="2200" b="1" dirty="0" smtClean="0">
                <a:solidFill>
                  <a:schemeClr val="accent3">
                    <a:lumMod val="75000"/>
                  </a:schemeClr>
                </a:solidFill>
                <a:latin typeface="Comic Sans MS" panose="030F0702030302020204" pitchFamily="66" charset="0"/>
                <a:sym typeface="Wingdings 3"/>
              </a:rPr>
              <a:t>		</a:t>
            </a:r>
            <a:r>
              <a:rPr lang="fr-FR" altLang="fr-FR" sz="2200" b="1" dirty="0">
                <a:solidFill>
                  <a:schemeClr val="accent3">
                    <a:lumMod val="75000"/>
                  </a:schemeClr>
                </a:solidFill>
                <a:latin typeface="Comic Sans MS" panose="030F0702030302020204" pitchFamily="66" charset="0"/>
                <a:sym typeface="Wingdings 3"/>
              </a:rPr>
              <a:t> </a:t>
            </a:r>
            <a:r>
              <a:rPr lang="fr-FR" altLang="fr-FR" sz="2200" b="1" dirty="0" smtClean="0">
                <a:solidFill>
                  <a:schemeClr val="accent3">
                    <a:lumMod val="75000"/>
                  </a:schemeClr>
                </a:solidFill>
                <a:latin typeface="Comic Sans MS" panose="030F0702030302020204" pitchFamily="66" charset="0"/>
                <a:sym typeface="Wingdings 3"/>
              </a:rPr>
              <a:t> une </a:t>
            </a:r>
            <a:r>
              <a:rPr lang="fr-FR" altLang="fr-FR" sz="2200" b="1" dirty="0" smtClean="0">
                <a:solidFill>
                  <a:schemeClr val="accent3">
                    <a:lumMod val="75000"/>
                  </a:schemeClr>
                </a:solidFill>
                <a:latin typeface="Comic Sans MS" panose="030F0702030302020204" pitchFamily="66" charset="0"/>
              </a:rPr>
              <a:t>condition </a:t>
            </a:r>
            <a:r>
              <a:rPr lang="fr-FR" altLang="fr-FR" sz="2200" b="1" dirty="0">
                <a:solidFill>
                  <a:schemeClr val="accent3">
                    <a:lumMod val="75000"/>
                  </a:schemeClr>
                </a:solidFill>
                <a:latin typeface="Comic Sans MS" panose="030F0702030302020204" pitchFamily="66" charset="0"/>
              </a:rPr>
              <a:t>physique </a:t>
            </a:r>
            <a:r>
              <a:rPr lang="fr-FR" altLang="fr-FR" sz="2200" b="1" dirty="0" smtClean="0">
                <a:solidFill>
                  <a:schemeClr val="accent3">
                    <a:lumMod val="75000"/>
                  </a:schemeClr>
                </a:solidFill>
                <a:latin typeface="Comic Sans MS" panose="030F0702030302020204" pitchFamily="66" charset="0"/>
              </a:rPr>
              <a:t>moins développée à un âge donné</a:t>
            </a:r>
            <a:endParaRPr lang="fr-FR" altLang="fr-FR" sz="2200" b="1" dirty="0">
              <a:solidFill>
                <a:schemeClr val="accent3">
                  <a:lumMod val="75000"/>
                </a:schemeClr>
              </a:solidFill>
              <a:latin typeface="Comic Sans MS" panose="030F0702030302020204" pitchFamily="66" charset="0"/>
            </a:endParaRPr>
          </a:p>
          <a:p>
            <a:pPr lvl="1" algn="just">
              <a:lnSpc>
                <a:spcPct val="90000"/>
              </a:lnSpc>
              <a:buFont typeface="Wingdings" panose="05000000000000000000" pitchFamily="2" charset="2"/>
              <a:buChar char="Ø"/>
            </a:pPr>
            <a:endParaRPr lang="fr-FR" altLang="fr-FR" sz="2200" b="1" dirty="0">
              <a:latin typeface="Comic Sans MS" panose="030F0702030302020204" pitchFamily="66" charset="0"/>
            </a:endParaRPr>
          </a:p>
        </p:txBody>
      </p:sp>
      <p:sp>
        <p:nvSpPr>
          <p:cNvPr id="3" name="ZoneTexte 2"/>
          <p:cNvSpPr txBox="1"/>
          <p:nvPr/>
        </p:nvSpPr>
        <p:spPr>
          <a:xfrm>
            <a:off x="251520" y="338143"/>
            <a:ext cx="8640960" cy="523220"/>
          </a:xfrm>
          <a:prstGeom prst="rect">
            <a:avLst/>
          </a:prstGeom>
          <a:noFill/>
        </p:spPr>
        <p:txBody>
          <a:bodyPr wrap="square" rtlCol="0">
            <a:spAutoFit/>
          </a:bodyPr>
          <a:lstStyle/>
          <a:p>
            <a:pPr algn="ctr"/>
            <a:r>
              <a:rPr lang="fr-FR" sz="2800" b="1" dirty="0" smtClean="0">
                <a:solidFill>
                  <a:srgbClr val="00B0F0"/>
                </a:solidFill>
                <a:latin typeface="Comic Sans MS" panose="030F0702030302020204" pitchFamily="66" charset="0"/>
              </a:rPr>
              <a:t>Dans la littérature, que retenir ?  </a:t>
            </a:r>
            <a:endParaRPr lang="fr-FR" sz="2800" b="1"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22033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339056" y="404664"/>
            <a:ext cx="8447490" cy="197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lvl="0" algn="just" defTabSz="914297">
              <a:lnSpc>
                <a:spcPct val="150000"/>
              </a:lnSpc>
              <a:defRPr/>
            </a:pPr>
            <a:r>
              <a:rPr lang="fr-FR" altLang="fr-FR" sz="2700" dirty="0" smtClean="0">
                <a:latin typeface="Comic Sans MS" pitchFamily="66" charset="0"/>
                <a:sym typeface="Wingdings" pitchFamily="2" charset="2"/>
              </a:rPr>
              <a:t>PA inférieure lors du test de </a:t>
            </a:r>
            <a:r>
              <a:rPr lang="fr-FR" altLang="fr-FR" sz="2700" dirty="0" err="1" smtClean="0">
                <a:latin typeface="Comic Sans MS" pitchFamily="66" charset="0"/>
                <a:sym typeface="Wingdings" pitchFamily="2" charset="2"/>
              </a:rPr>
              <a:t>métaboréflexe</a:t>
            </a:r>
            <a:r>
              <a:rPr lang="fr-FR" altLang="fr-FR" sz="2700" dirty="0" smtClean="0">
                <a:latin typeface="Comic Sans MS" pitchFamily="66" charset="0"/>
                <a:sym typeface="Wingdings" pitchFamily="2" charset="2"/>
              </a:rPr>
              <a:t> et du tilt chez les </a:t>
            </a:r>
            <a:r>
              <a:rPr lang="fr-FR" sz="2800" dirty="0">
                <a:solidFill>
                  <a:prstClr val="black"/>
                </a:solidFill>
                <a:latin typeface="Comic Sans MS" panose="030F0702030302020204" pitchFamily="66" charset="0"/>
              </a:rPr>
              <a:t>sujets avec trisomie</a:t>
            </a:r>
          </a:p>
          <a:p>
            <a:pPr algn="r">
              <a:lnSpc>
                <a:spcPct val="150000"/>
              </a:lnSpc>
            </a:pPr>
            <a:r>
              <a:rPr lang="fr-FR" altLang="fr-FR" sz="2700" dirty="0" smtClean="0">
                <a:latin typeface="Comic Sans MS" pitchFamily="66" charset="0"/>
                <a:sym typeface="Wingdings" pitchFamily="2" charset="2"/>
              </a:rPr>
              <a:t> </a:t>
            </a:r>
            <a:r>
              <a:rPr lang="nb-NO" altLang="fr-FR" sz="1600" dirty="0" smtClean="0">
                <a:latin typeface="Comic Sans MS" pitchFamily="66" charset="0"/>
                <a:sym typeface="Wingdings" pitchFamily="2" charset="2"/>
              </a:rPr>
              <a:t>(Fernhall et Otterstetter 2003; Figueroa et al. 2005)</a:t>
            </a:r>
            <a:endParaRPr lang="fr-FR" altLang="fr-FR" sz="1600" dirty="0">
              <a:latin typeface="Comic Sans MS" pitchFamily="66" charset="0"/>
              <a:sym typeface="Wingdings" pitchFamily="2" charset="2"/>
            </a:endParaRPr>
          </a:p>
        </p:txBody>
      </p:sp>
      <p:grpSp>
        <p:nvGrpSpPr>
          <p:cNvPr id="99331" name="Grouper 5"/>
          <p:cNvGrpSpPr>
            <a:grpSpLocks/>
          </p:cNvGrpSpPr>
          <p:nvPr/>
        </p:nvGrpSpPr>
        <p:grpSpPr bwMode="auto">
          <a:xfrm>
            <a:off x="339056" y="2811236"/>
            <a:ext cx="4411672" cy="3241221"/>
            <a:chOff x="4119136" y="3172636"/>
            <a:chExt cx="3420000" cy="3780192"/>
          </a:xfrm>
        </p:grpSpPr>
        <p:pic>
          <p:nvPicPr>
            <p:cNvPr id="993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36" y="3172636"/>
              <a:ext cx="3420000" cy="37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8" name="ZoneTexte 3"/>
            <p:cNvSpPr txBox="1">
              <a:spLocks noChangeArrowheads="1"/>
            </p:cNvSpPr>
            <p:nvPr/>
          </p:nvSpPr>
          <p:spPr bwMode="auto">
            <a:xfrm>
              <a:off x="5231962" y="4310655"/>
              <a:ext cx="494960" cy="48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99339" name="ZoneTexte 4"/>
            <p:cNvSpPr txBox="1">
              <a:spLocks noChangeArrowheads="1"/>
            </p:cNvSpPr>
            <p:nvPr/>
          </p:nvSpPr>
          <p:spPr bwMode="auto">
            <a:xfrm>
              <a:off x="6429947" y="5055490"/>
              <a:ext cx="494960" cy="48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grpSp>
      <p:grpSp>
        <p:nvGrpSpPr>
          <p:cNvPr id="99332" name="Grouper 9"/>
          <p:cNvGrpSpPr>
            <a:grpSpLocks/>
          </p:cNvGrpSpPr>
          <p:nvPr/>
        </p:nvGrpSpPr>
        <p:grpSpPr bwMode="auto">
          <a:xfrm>
            <a:off x="4750728" y="2811236"/>
            <a:ext cx="4054216" cy="3241221"/>
            <a:chOff x="7179096" y="2488332"/>
            <a:chExt cx="3420000" cy="3780192"/>
          </a:xfrm>
        </p:grpSpPr>
        <p:pic>
          <p:nvPicPr>
            <p:cNvPr id="993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096" y="2488332"/>
              <a:ext cx="3420000" cy="378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5" name="ZoneTexte 7"/>
            <p:cNvSpPr txBox="1">
              <a:spLocks noChangeArrowheads="1"/>
            </p:cNvSpPr>
            <p:nvPr/>
          </p:nvSpPr>
          <p:spPr bwMode="auto">
            <a:xfrm>
              <a:off x="9510986" y="3452333"/>
              <a:ext cx="494960" cy="48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99336" name="ZoneTexte 8"/>
            <p:cNvSpPr txBox="1">
              <a:spLocks noChangeArrowheads="1"/>
            </p:cNvSpPr>
            <p:nvPr/>
          </p:nvSpPr>
          <p:spPr bwMode="auto">
            <a:xfrm>
              <a:off x="8325967" y="3286924"/>
              <a:ext cx="494960" cy="48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grpSp>
      <p:sp>
        <p:nvSpPr>
          <p:cNvPr id="99333" name="ZoneTexte 10"/>
          <p:cNvSpPr txBox="1">
            <a:spLocks noChangeArrowheads="1"/>
          </p:cNvSpPr>
          <p:nvPr/>
        </p:nvSpPr>
        <p:spPr bwMode="auto">
          <a:xfrm>
            <a:off x="1448216" y="5959929"/>
            <a:ext cx="6318533" cy="4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a:latin typeface="Comic Sans MS" pitchFamily="66" charset="0"/>
              </a:rPr>
              <a:t>* différence significative entre les contrôles et les trisomiques 21; p&lt;0,05</a:t>
            </a:r>
          </a:p>
          <a:p>
            <a:r>
              <a:rPr lang="fr-FR" altLang="fr-FR" sz="1300">
                <a:latin typeface="Comic Sans MS" pitchFamily="66" charset="0"/>
              </a:rPr>
              <a:t>** différence significative entre les contrôles et les trisomiques 21; p&lt;0,01</a:t>
            </a:r>
          </a:p>
        </p:txBody>
      </p:sp>
    </p:spTree>
    <p:extLst>
      <p:ext uri="{BB962C8B-B14F-4D97-AF65-F5344CB8AC3E}">
        <p14:creationId xmlns:p14="http://schemas.microsoft.com/office/powerpoint/2010/main" val="31024078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399508" y="219076"/>
            <a:ext cx="8344984" cy="19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50000"/>
              </a:lnSpc>
            </a:pPr>
            <a:r>
              <a:rPr lang="fr-FR" altLang="fr-FR" sz="2700">
                <a:latin typeface="Comic Sans MS" pitchFamily="66" charset="0"/>
                <a:sym typeface="Wingdings" pitchFamily="2" charset="2"/>
              </a:rPr>
              <a:t>LF</a:t>
            </a:r>
            <a:r>
              <a:rPr lang="fr-FR" altLang="fr-FR" sz="2700" baseline="-25000">
                <a:latin typeface="Comic Sans MS" pitchFamily="66" charset="0"/>
                <a:sym typeface="Wingdings" pitchFamily="2" charset="2"/>
              </a:rPr>
              <a:t>VTA</a:t>
            </a:r>
            <a:r>
              <a:rPr lang="fr-FR" altLang="fr-FR" sz="2700">
                <a:latin typeface="Comic Sans MS" pitchFamily="66" charset="0"/>
                <a:sym typeface="Wingdings" pitchFamily="2" charset="2"/>
              </a:rPr>
              <a:t> inférieures lors du test de métaboréflexe chez les Tq21</a:t>
            </a:r>
          </a:p>
          <a:p>
            <a:pPr lvl="1" algn="just">
              <a:lnSpc>
                <a:spcPct val="150000"/>
              </a:lnSpc>
            </a:pPr>
            <a:r>
              <a:rPr lang="fr-FR" altLang="fr-FR" sz="2700">
                <a:solidFill>
                  <a:srgbClr val="008000"/>
                </a:solidFill>
                <a:latin typeface="Comic Sans MS" pitchFamily="66" charset="0"/>
                <a:sym typeface="Wingdings" pitchFamily="2" charset="2"/>
              </a:rPr>
              <a:t> activité </a:t>
            </a:r>
            <a:r>
              <a:rPr lang="el-GR" altLang="fr-FR" sz="2700">
                <a:solidFill>
                  <a:srgbClr val="008000"/>
                </a:solidFill>
                <a:latin typeface="Comic Sans MS" pitchFamily="66" charset="0"/>
                <a:sym typeface="Wingdings" pitchFamily="2" charset="2"/>
              </a:rPr>
              <a:t>Σ</a:t>
            </a:r>
            <a:r>
              <a:rPr lang="fr-FR" altLang="fr-FR" sz="2700">
                <a:solidFill>
                  <a:srgbClr val="008000"/>
                </a:solidFill>
                <a:latin typeface="Comic Sans MS" pitchFamily="66" charset="0"/>
                <a:sym typeface="Wingdings" pitchFamily="2" charset="2"/>
              </a:rPr>
              <a:t> au niveau vasculaire </a:t>
            </a:r>
            <a:r>
              <a:rPr lang="fr-FR" altLang="fr-FR" sz="1700">
                <a:solidFill>
                  <a:srgbClr val="008000"/>
                </a:solidFill>
                <a:latin typeface="Comic Sans MS" pitchFamily="66" charset="0"/>
                <a:sym typeface="Wingdings" pitchFamily="2" charset="2"/>
              </a:rPr>
              <a:t>(Agiovlasitis et al. 2010)</a:t>
            </a:r>
          </a:p>
        </p:txBody>
      </p:sp>
      <p:sp>
        <p:nvSpPr>
          <p:cNvPr id="100355" name="ZoneTexte 18"/>
          <p:cNvSpPr txBox="1">
            <a:spLocks noChangeArrowheads="1"/>
          </p:cNvSpPr>
          <p:nvPr/>
        </p:nvSpPr>
        <p:spPr bwMode="auto">
          <a:xfrm>
            <a:off x="1354910" y="6162676"/>
            <a:ext cx="6318533" cy="27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a:latin typeface="Comic Sans MS" pitchFamily="66" charset="0"/>
              </a:rPr>
              <a:t>** différence significative entre les contrôles et les trisomiques 21; p&lt;0,01</a:t>
            </a:r>
          </a:p>
        </p:txBody>
      </p:sp>
      <p:grpSp>
        <p:nvGrpSpPr>
          <p:cNvPr id="100356" name="Grouper 3"/>
          <p:cNvGrpSpPr>
            <a:grpSpLocks/>
          </p:cNvGrpSpPr>
          <p:nvPr/>
        </p:nvGrpSpPr>
        <p:grpSpPr bwMode="auto">
          <a:xfrm>
            <a:off x="1532323" y="2596243"/>
            <a:ext cx="5662762" cy="3424918"/>
            <a:chOff x="2282552" y="2776364"/>
            <a:chExt cx="5820267" cy="3492160"/>
          </a:xfrm>
        </p:grpSpPr>
        <p:pic>
          <p:nvPicPr>
            <p:cNvPr id="100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552" y="2776364"/>
              <a:ext cx="5820267" cy="349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8" name="ZoneTexte 2"/>
            <p:cNvSpPr txBox="1">
              <a:spLocks noChangeArrowheads="1"/>
            </p:cNvSpPr>
            <p:nvPr/>
          </p:nvSpPr>
          <p:spPr bwMode="auto">
            <a:xfrm>
              <a:off x="5499231" y="3784024"/>
              <a:ext cx="576064" cy="42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grpSp>
    </p:spTree>
    <p:extLst>
      <p:ext uri="{BB962C8B-B14F-4D97-AF65-F5344CB8AC3E}">
        <p14:creationId xmlns:p14="http://schemas.microsoft.com/office/powerpoint/2010/main" val="70881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91500" y="4030436"/>
            <a:ext cx="8225395" cy="21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1000125" indent="-45720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50000"/>
              </a:lnSpc>
            </a:pPr>
            <a:r>
              <a:rPr lang="fr-FR" altLang="fr-FR" sz="3000">
                <a:solidFill>
                  <a:srgbClr val="000000"/>
                </a:solidFill>
                <a:latin typeface="Comic Sans MS" pitchFamily="66" charset="0"/>
                <a:sym typeface="Wingdings" pitchFamily="2" charset="2"/>
              </a:rPr>
              <a:t>LF</a:t>
            </a:r>
            <a:r>
              <a:rPr lang="fr-FR" altLang="fr-FR" sz="3000" baseline="-25000">
                <a:solidFill>
                  <a:srgbClr val="000000"/>
                </a:solidFill>
                <a:latin typeface="Comic Sans MS" pitchFamily="66" charset="0"/>
                <a:sym typeface="Wingdings" pitchFamily="2" charset="2"/>
              </a:rPr>
              <a:t>VTA</a:t>
            </a:r>
            <a:r>
              <a:rPr lang="fr-FR" altLang="fr-FR" sz="3000">
                <a:solidFill>
                  <a:srgbClr val="000000"/>
                </a:solidFill>
                <a:latin typeface="Comic Sans MS" pitchFamily="66" charset="0"/>
                <a:sym typeface="Wingdings" pitchFamily="2" charset="2"/>
              </a:rPr>
              <a:t>, LF/HF</a:t>
            </a:r>
            <a:r>
              <a:rPr lang="fr-FR" altLang="fr-FR" sz="3000" baseline="-25000">
                <a:solidFill>
                  <a:srgbClr val="000000"/>
                </a:solidFill>
                <a:latin typeface="Comic Sans MS" pitchFamily="66" charset="0"/>
                <a:sym typeface="Wingdings" pitchFamily="2" charset="2"/>
              </a:rPr>
              <a:t>VTA </a:t>
            </a:r>
            <a:r>
              <a:rPr lang="fr-FR" altLang="fr-FR" sz="3000">
                <a:solidFill>
                  <a:srgbClr val="000000"/>
                </a:solidFill>
                <a:latin typeface="Comic Sans MS" pitchFamily="66" charset="0"/>
                <a:sym typeface="Wingdings" pitchFamily="2" charset="2"/>
              </a:rPr>
              <a:t>supérieurs lors du test de cold pressor chez les Tq21 </a:t>
            </a:r>
            <a:r>
              <a:rPr lang="fr-FR" altLang="fr-FR" sz="2000">
                <a:solidFill>
                  <a:srgbClr val="000000"/>
                </a:solidFill>
                <a:latin typeface="Comic Sans MS" pitchFamily="66" charset="0"/>
                <a:sym typeface="Wingdings" pitchFamily="2" charset="2"/>
              </a:rPr>
              <a:t>(Fernhall et al. 2003)</a:t>
            </a:r>
            <a:endParaRPr lang="fr-FR" altLang="fr-FR" sz="2000">
              <a:latin typeface="Comic Sans MS" pitchFamily="66" charset="0"/>
              <a:sym typeface="Wingdings" pitchFamily="2" charset="2"/>
            </a:endParaRPr>
          </a:p>
          <a:p>
            <a:pPr lvl="1" algn="just">
              <a:lnSpc>
                <a:spcPct val="150000"/>
              </a:lnSpc>
              <a:buFont typeface="Courier New" pitchFamily="49" charset="0"/>
              <a:buChar char="o"/>
            </a:pPr>
            <a:r>
              <a:rPr lang="fr-FR" altLang="fr-FR" sz="3000">
                <a:solidFill>
                  <a:srgbClr val="008000"/>
                </a:solidFill>
                <a:latin typeface="Comic Sans MS" pitchFamily="66" charset="0"/>
                <a:sym typeface="Wingdings" pitchFamily="2" charset="2"/>
              </a:rPr>
              <a:t>Probable altération du baroréflexe</a:t>
            </a:r>
          </a:p>
        </p:txBody>
      </p:sp>
      <p:grpSp>
        <p:nvGrpSpPr>
          <p:cNvPr id="101379" name="Groupe 6"/>
          <p:cNvGrpSpPr>
            <a:grpSpLocks/>
          </p:cNvGrpSpPr>
          <p:nvPr/>
        </p:nvGrpSpPr>
        <p:grpSpPr bwMode="auto">
          <a:xfrm>
            <a:off x="160329" y="589190"/>
            <a:ext cx="8823342" cy="2777217"/>
            <a:chOff x="266328" y="952488"/>
            <a:chExt cx="10658172" cy="3240000"/>
          </a:xfrm>
        </p:grpSpPr>
        <p:pic>
          <p:nvPicPr>
            <p:cNvPr id="1013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28" y="952488"/>
              <a:ext cx="540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952488"/>
              <a:ext cx="540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3" name="ZoneTexte 4"/>
            <p:cNvSpPr txBox="1">
              <a:spLocks noChangeArrowheads="1"/>
            </p:cNvSpPr>
            <p:nvPr/>
          </p:nvSpPr>
          <p:spPr bwMode="auto">
            <a:xfrm>
              <a:off x="3199224" y="1433667"/>
              <a:ext cx="504057" cy="8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101384" name="ZoneTexte 8"/>
            <p:cNvSpPr txBox="1">
              <a:spLocks noChangeArrowheads="1"/>
            </p:cNvSpPr>
            <p:nvPr/>
          </p:nvSpPr>
          <p:spPr bwMode="auto">
            <a:xfrm>
              <a:off x="8547248" y="1418427"/>
              <a:ext cx="504057" cy="4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grpSp>
      <p:sp>
        <p:nvSpPr>
          <p:cNvPr id="101380" name="ZoneTexte 10"/>
          <p:cNvSpPr txBox="1">
            <a:spLocks noChangeArrowheads="1"/>
          </p:cNvSpPr>
          <p:nvPr/>
        </p:nvSpPr>
        <p:spPr bwMode="auto">
          <a:xfrm>
            <a:off x="1339141" y="3235779"/>
            <a:ext cx="6319847" cy="4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a:latin typeface="Comic Sans MS" pitchFamily="66" charset="0"/>
              </a:rPr>
              <a:t>* différence significative entre les contrôles et les trisomiques 21; p&lt;0,05</a:t>
            </a:r>
          </a:p>
          <a:p>
            <a:r>
              <a:rPr lang="fr-FR" altLang="fr-FR" sz="1300">
                <a:latin typeface="Comic Sans MS" pitchFamily="66" charset="0"/>
              </a:rPr>
              <a:t>** différence significative entre les contrôles et les trisomiques 21; p&lt;0,01</a:t>
            </a:r>
          </a:p>
        </p:txBody>
      </p:sp>
    </p:spTree>
    <p:extLst>
      <p:ext uri="{BB962C8B-B14F-4D97-AF65-F5344CB8AC3E}">
        <p14:creationId xmlns:p14="http://schemas.microsoft.com/office/powerpoint/2010/main" val="3259293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578235" y="3577319"/>
            <a:ext cx="8107120" cy="388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1000125" indent="-45720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lvl="0" algn="just" defTabSz="914297">
              <a:lnSpc>
                <a:spcPct val="150000"/>
              </a:lnSpc>
              <a:defRPr/>
            </a:pPr>
            <a:r>
              <a:rPr lang="el-GR" altLang="fr-FR" sz="2700" dirty="0" smtClean="0">
                <a:solidFill>
                  <a:srgbClr val="000000"/>
                </a:solidFill>
                <a:latin typeface="Times New Roman" pitchFamily="18" charset="0"/>
                <a:cs typeface="Times New Roman" pitchFamily="18" charset="0"/>
                <a:sym typeface="Wingdings" pitchFamily="2" charset="2"/>
              </a:rPr>
              <a:t>α</a:t>
            </a:r>
            <a:r>
              <a:rPr lang="fr-FR" altLang="fr-FR" sz="2700" baseline="-25000" dirty="0" smtClean="0">
                <a:solidFill>
                  <a:srgbClr val="000000"/>
                </a:solidFill>
                <a:latin typeface="Comic Sans MS" pitchFamily="66" charset="0"/>
                <a:cs typeface="Times New Roman" pitchFamily="18" charset="0"/>
                <a:sym typeface="Wingdings" pitchFamily="2" charset="2"/>
              </a:rPr>
              <a:t>LF</a:t>
            </a:r>
            <a:r>
              <a:rPr lang="fr-FR" altLang="fr-FR" sz="2700" dirty="0" smtClean="0">
                <a:solidFill>
                  <a:srgbClr val="000000"/>
                </a:solidFill>
                <a:latin typeface="Comic Sans MS" pitchFamily="66" charset="0"/>
                <a:cs typeface="Times New Roman" pitchFamily="18" charset="0"/>
                <a:sym typeface="Wingdings" pitchFamily="2" charset="2"/>
              </a:rPr>
              <a:t> </a:t>
            </a:r>
            <a:r>
              <a:rPr lang="fr-FR" altLang="fr-FR" sz="2700" dirty="0" smtClean="0">
                <a:solidFill>
                  <a:srgbClr val="000000"/>
                </a:solidFill>
                <a:latin typeface="Comic Sans MS" pitchFamily="66" charset="0"/>
                <a:sym typeface="Wingdings" pitchFamily="2" charset="2"/>
              </a:rPr>
              <a:t>inférieur lors des tests de </a:t>
            </a:r>
            <a:r>
              <a:rPr lang="fr-FR" altLang="fr-FR" sz="2700" dirty="0" err="1" smtClean="0">
                <a:solidFill>
                  <a:srgbClr val="000000"/>
                </a:solidFill>
                <a:latin typeface="Comic Sans MS" pitchFamily="66" charset="0"/>
                <a:sym typeface="Wingdings" pitchFamily="2" charset="2"/>
              </a:rPr>
              <a:t>métaboréflexe</a:t>
            </a:r>
            <a:r>
              <a:rPr lang="fr-FR" altLang="fr-FR" sz="2700" dirty="0" smtClean="0">
                <a:solidFill>
                  <a:srgbClr val="000000"/>
                </a:solidFill>
                <a:latin typeface="Comic Sans MS" pitchFamily="66" charset="0"/>
                <a:sym typeface="Wingdings" pitchFamily="2" charset="2"/>
              </a:rPr>
              <a:t> et de cold </a:t>
            </a:r>
            <a:r>
              <a:rPr lang="fr-FR" altLang="fr-FR" sz="2700" dirty="0" err="1" smtClean="0">
                <a:solidFill>
                  <a:srgbClr val="000000"/>
                </a:solidFill>
                <a:latin typeface="Comic Sans MS" pitchFamily="66" charset="0"/>
                <a:sym typeface="Wingdings" pitchFamily="2" charset="2"/>
              </a:rPr>
              <a:t>pressor</a:t>
            </a:r>
            <a:r>
              <a:rPr lang="fr-FR" altLang="fr-FR" sz="2700" dirty="0" smtClean="0">
                <a:solidFill>
                  <a:srgbClr val="000000"/>
                </a:solidFill>
                <a:latin typeface="Comic Sans MS" pitchFamily="66" charset="0"/>
                <a:sym typeface="Wingdings" pitchFamily="2" charset="2"/>
              </a:rPr>
              <a:t> chez les </a:t>
            </a:r>
            <a:r>
              <a:rPr lang="fr-FR" sz="2800" dirty="0">
                <a:solidFill>
                  <a:prstClr val="black"/>
                </a:solidFill>
                <a:latin typeface="Comic Sans MS" panose="030F0702030302020204" pitchFamily="66" charset="0"/>
              </a:rPr>
              <a:t>sujets avec trisomie</a:t>
            </a:r>
          </a:p>
          <a:p>
            <a:pPr lvl="0" algn="just" defTabSz="914297">
              <a:lnSpc>
                <a:spcPct val="150000"/>
              </a:lnSpc>
              <a:defRPr/>
            </a:pPr>
            <a:r>
              <a:rPr lang="fr-FR" altLang="fr-FR" sz="2700" dirty="0" smtClean="0">
                <a:solidFill>
                  <a:srgbClr val="008000"/>
                </a:solidFill>
                <a:latin typeface="Comic Sans MS" pitchFamily="66" charset="0"/>
                <a:sym typeface="Wingdings" pitchFamily="2" charset="2"/>
              </a:rPr>
              <a:t>Vieillissement prématuré des </a:t>
            </a:r>
            <a:r>
              <a:rPr lang="fr-FR" sz="2800" dirty="0">
                <a:solidFill>
                  <a:prstClr val="black"/>
                </a:solidFill>
                <a:latin typeface="Comic Sans MS" panose="030F0702030302020204" pitchFamily="66" charset="0"/>
              </a:rPr>
              <a:t>sujets avec trisomie</a:t>
            </a:r>
          </a:p>
          <a:p>
            <a:pPr lvl="1" algn="just">
              <a:lnSpc>
                <a:spcPct val="150000"/>
              </a:lnSpc>
              <a:buFont typeface="Courier New" pitchFamily="49" charset="0"/>
              <a:buChar char="o"/>
            </a:pPr>
            <a:r>
              <a:rPr lang="fr-FR" altLang="fr-FR" sz="2700" dirty="0" smtClean="0">
                <a:solidFill>
                  <a:srgbClr val="008000"/>
                </a:solidFill>
                <a:latin typeface="Comic Sans MS" pitchFamily="66" charset="0"/>
                <a:sym typeface="Wingdings" pitchFamily="2" charset="2"/>
              </a:rPr>
              <a:t> </a:t>
            </a:r>
            <a:r>
              <a:rPr lang="fr-FR" altLang="fr-FR" sz="1700" dirty="0" smtClean="0">
                <a:solidFill>
                  <a:srgbClr val="008000"/>
                </a:solidFill>
                <a:latin typeface="Comic Sans MS" pitchFamily="66" charset="0"/>
                <a:sym typeface="Wingdings" pitchFamily="2" charset="2"/>
              </a:rPr>
              <a:t>(</a:t>
            </a:r>
            <a:r>
              <a:rPr lang="fr-FR" altLang="fr-FR" sz="1700" dirty="0" err="1" smtClean="0">
                <a:solidFill>
                  <a:srgbClr val="008000"/>
                </a:solidFill>
                <a:latin typeface="Comic Sans MS" pitchFamily="66" charset="0"/>
                <a:sym typeface="Wingdings" pitchFamily="2" charset="2"/>
              </a:rPr>
              <a:t>Heffernan</a:t>
            </a:r>
            <a:r>
              <a:rPr lang="fr-FR" altLang="fr-FR" sz="1700" dirty="0" smtClean="0">
                <a:solidFill>
                  <a:srgbClr val="008000"/>
                </a:solidFill>
                <a:latin typeface="Comic Sans MS" pitchFamily="66" charset="0"/>
                <a:sym typeface="Wingdings" pitchFamily="2" charset="2"/>
              </a:rPr>
              <a:t> et al. 2005)</a:t>
            </a:r>
          </a:p>
          <a:p>
            <a:pPr lvl="1" algn="just">
              <a:lnSpc>
                <a:spcPct val="150000"/>
              </a:lnSpc>
              <a:buFont typeface="Courier New" pitchFamily="49" charset="0"/>
              <a:buChar char="o"/>
            </a:pPr>
            <a:r>
              <a:rPr lang="fr-FR" altLang="fr-FR" sz="2700" dirty="0" smtClean="0">
                <a:solidFill>
                  <a:srgbClr val="008000"/>
                </a:solidFill>
                <a:latin typeface="Comic Sans MS" pitchFamily="66" charset="0"/>
                <a:sym typeface="Wingdings" pitchFamily="2" charset="2"/>
              </a:rPr>
              <a:t>Confirme </a:t>
            </a:r>
            <a:r>
              <a:rPr lang="fr-FR" altLang="fr-FR" sz="2700" dirty="0">
                <a:solidFill>
                  <a:srgbClr val="008000"/>
                </a:solidFill>
                <a:latin typeface="Comic Sans MS" pitchFamily="66" charset="0"/>
                <a:sym typeface="Wingdings" pitchFamily="2" charset="2"/>
              </a:rPr>
              <a:t>l’altération du baroréflexe</a:t>
            </a:r>
          </a:p>
        </p:txBody>
      </p:sp>
      <p:grpSp>
        <p:nvGrpSpPr>
          <p:cNvPr id="102403" name="Groupe 6"/>
          <p:cNvGrpSpPr>
            <a:grpSpLocks/>
          </p:cNvGrpSpPr>
          <p:nvPr/>
        </p:nvGrpSpPr>
        <p:grpSpPr bwMode="auto">
          <a:xfrm>
            <a:off x="176099" y="219075"/>
            <a:ext cx="8866710" cy="2779939"/>
            <a:chOff x="194320" y="829112"/>
            <a:chExt cx="10710668" cy="3243036"/>
          </a:xfrm>
        </p:grpSpPr>
        <p:pic>
          <p:nvPicPr>
            <p:cNvPr id="1024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988" y="829112"/>
              <a:ext cx="540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20" y="832148"/>
              <a:ext cx="540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ZoneTexte 4"/>
            <p:cNvSpPr txBox="1">
              <a:spLocks noChangeArrowheads="1"/>
            </p:cNvSpPr>
            <p:nvPr/>
          </p:nvSpPr>
          <p:spPr bwMode="auto">
            <a:xfrm>
              <a:off x="8456080" y="2584678"/>
              <a:ext cx="504056" cy="8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102408" name="ZoneTexte 8"/>
            <p:cNvSpPr txBox="1">
              <a:spLocks noChangeArrowheads="1"/>
            </p:cNvSpPr>
            <p:nvPr/>
          </p:nvSpPr>
          <p:spPr bwMode="auto">
            <a:xfrm>
              <a:off x="3202084" y="2376929"/>
              <a:ext cx="504056" cy="4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grpSp>
      <p:sp>
        <p:nvSpPr>
          <p:cNvPr id="102404" name="ZoneTexte 10"/>
          <p:cNvSpPr txBox="1">
            <a:spLocks noChangeArrowheads="1"/>
          </p:cNvSpPr>
          <p:nvPr/>
        </p:nvSpPr>
        <p:spPr bwMode="auto">
          <a:xfrm>
            <a:off x="1339141" y="2873829"/>
            <a:ext cx="6319847" cy="4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a:latin typeface="Comic Sans MS" pitchFamily="66" charset="0"/>
              </a:rPr>
              <a:t>* différence significative entre les contrôles et les trisomiques 21; p&lt;0,05</a:t>
            </a:r>
          </a:p>
          <a:p>
            <a:r>
              <a:rPr lang="fr-FR" altLang="fr-FR" sz="1300">
                <a:latin typeface="Comic Sans MS" pitchFamily="66" charset="0"/>
              </a:rPr>
              <a:t>** différence significative entre les contrôles et les trisomiques 21; p&lt;0,01</a:t>
            </a:r>
          </a:p>
        </p:txBody>
      </p:sp>
    </p:spTree>
    <p:extLst>
      <p:ext uri="{BB962C8B-B14F-4D97-AF65-F5344CB8AC3E}">
        <p14:creationId xmlns:p14="http://schemas.microsoft.com/office/powerpoint/2010/main" val="400642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279919" y="4660447"/>
            <a:ext cx="8762890" cy="197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nSpc>
                <a:spcPct val="150000"/>
              </a:lnSpc>
            </a:pPr>
            <a:r>
              <a:rPr lang="el-GR" altLang="fr-FR" sz="2700">
                <a:latin typeface="Times New Roman" pitchFamily="18" charset="0"/>
                <a:cs typeface="Times New Roman" pitchFamily="18" charset="0"/>
              </a:rPr>
              <a:t>Δ</a:t>
            </a:r>
            <a:r>
              <a:rPr lang="fr-FR" altLang="fr-FR" sz="2700">
                <a:latin typeface="Comic Sans MS" pitchFamily="66" charset="0"/>
              </a:rPr>
              <a:t>LF significativement inférieur chez les Tq21</a:t>
            </a:r>
          </a:p>
          <a:p>
            <a:pPr lvl="1">
              <a:lnSpc>
                <a:spcPct val="150000"/>
              </a:lnSpc>
            </a:pPr>
            <a:r>
              <a:rPr lang="fr-FR" altLang="fr-FR" sz="2700">
                <a:solidFill>
                  <a:srgbClr val="008000"/>
                </a:solidFill>
                <a:latin typeface="Comic Sans MS" pitchFamily="66" charset="0"/>
              </a:rPr>
              <a:t>Adaptation </a:t>
            </a:r>
            <a:r>
              <a:rPr lang="el-GR" altLang="fr-FR" sz="2700">
                <a:solidFill>
                  <a:srgbClr val="008000"/>
                </a:solidFill>
                <a:latin typeface="Comic Sans MS" pitchFamily="66" charset="0"/>
              </a:rPr>
              <a:t>Σ</a:t>
            </a:r>
            <a:r>
              <a:rPr lang="fr-FR" altLang="fr-FR" sz="2700">
                <a:solidFill>
                  <a:srgbClr val="008000"/>
                </a:solidFill>
                <a:latin typeface="Comic Sans MS" pitchFamily="66" charset="0"/>
              </a:rPr>
              <a:t> inverse à ce qui est classiquement attendu </a:t>
            </a:r>
            <a:r>
              <a:rPr lang="fr-FR" altLang="fr-FR" sz="1700">
                <a:solidFill>
                  <a:srgbClr val="008000"/>
                </a:solidFill>
                <a:latin typeface="Comic Sans MS" pitchFamily="66" charset="0"/>
              </a:rPr>
              <a:t>(Agiovlasitis et al. 2010)</a:t>
            </a:r>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745" y="404133"/>
            <a:ext cx="5763953" cy="364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ZoneTexte 3"/>
          <p:cNvSpPr txBox="1">
            <a:spLocks noChangeArrowheads="1"/>
          </p:cNvSpPr>
          <p:nvPr/>
        </p:nvSpPr>
        <p:spPr bwMode="auto">
          <a:xfrm>
            <a:off x="1617745" y="4046764"/>
            <a:ext cx="5993932" cy="27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a:latin typeface="Comic Sans MS" pitchFamily="66" charset="0"/>
              </a:rPr>
              <a:t>* différence significative entre les contrôles et les trisomiques 21; p&lt;0,01</a:t>
            </a:r>
          </a:p>
        </p:txBody>
      </p:sp>
      <p:sp>
        <p:nvSpPr>
          <p:cNvPr id="5" name="Rectangle 4"/>
          <p:cNvSpPr/>
          <p:nvPr/>
        </p:nvSpPr>
        <p:spPr>
          <a:xfrm>
            <a:off x="3678364" y="404133"/>
            <a:ext cx="714909" cy="3333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19" tIns="38409" rIns="76819" bIns="38409" anchor="ctr"/>
          <a:lstStyle/>
          <a:p>
            <a:pPr algn="ctr" defTabSz="914297">
              <a:defRPr/>
            </a:pPr>
            <a:endParaRPr lang="fr-FR"/>
          </a:p>
        </p:txBody>
      </p:sp>
    </p:spTree>
    <p:extLst>
      <p:ext uri="{BB962C8B-B14F-4D97-AF65-F5344CB8AC3E}">
        <p14:creationId xmlns:p14="http://schemas.microsoft.com/office/powerpoint/2010/main" val="238247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38934" y="4354286"/>
            <a:ext cx="8344984" cy="254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lvl="0" algn="just" defTabSz="914297">
              <a:lnSpc>
                <a:spcPct val="150000"/>
              </a:lnSpc>
              <a:defRPr/>
            </a:pPr>
            <a:r>
              <a:rPr lang="fr-FR" altLang="fr-FR" sz="2700" dirty="0" smtClean="0">
                <a:solidFill>
                  <a:srgbClr val="000000"/>
                </a:solidFill>
                <a:latin typeface="Comic Sans MS" pitchFamily="66" charset="0"/>
                <a:cs typeface="Times New Roman" pitchFamily="18" charset="0"/>
                <a:sym typeface="Wingdings" pitchFamily="2" charset="2"/>
              </a:rPr>
              <a:t>ACTH et cortisol significativement supérieurs lors du test de cold </a:t>
            </a:r>
            <a:r>
              <a:rPr lang="fr-FR" altLang="fr-FR" sz="2700" dirty="0" err="1" smtClean="0">
                <a:solidFill>
                  <a:srgbClr val="000000"/>
                </a:solidFill>
                <a:latin typeface="Comic Sans MS" pitchFamily="66" charset="0"/>
                <a:cs typeface="Times New Roman" pitchFamily="18" charset="0"/>
                <a:sym typeface="Wingdings" pitchFamily="2" charset="2"/>
              </a:rPr>
              <a:t>pressor</a:t>
            </a:r>
            <a:r>
              <a:rPr lang="fr-FR" altLang="fr-FR" sz="2700" dirty="0" smtClean="0">
                <a:solidFill>
                  <a:srgbClr val="000000"/>
                </a:solidFill>
                <a:latin typeface="Comic Sans MS" pitchFamily="66" charset="0"/>
                <a:cs typeface="Times New Roman" pitchFamily="18" charset="0"/>
                <a:sym typeface="Wingdings" pitchFamily="2" charset="2"/>
              </a:rPr>
              <a:t> et du tilt chez les </a:t>
            </a:r>
            <a:r>
              <a:rPr lang="fr-FR" sz="2800" dirty="0">
                <a:solidFill>
                  <a:prstClr val="black"/>
                </a:solidFill>
                <a:latin typeface="Comic Sans MS" panose="030F0702030302020204" pitchFamily="66" charset="0"/>
              </a:rPr>
              <a:t>sujets avec trisomie</a:t>
            </a:r>
          </a:p>
          <a:p>
            <a:pPr lvl="1" algn="just">
              <a:lnSpc>
                <a:spcPct val="150000"/>
              </a:lnSpc>
            </a:pPr>
            <a:r>
              <a:rPr lang="fr-FR" altLang="fr-FR" sz="2700" dirty="0" smtClean="0">
                <a:solidFill>
                  <a:srgbClr val="008000"/>
                </a:solidFill>
                <a:latin typeface="Comic Sans MS" pitchFamily="66" charset="0"/>
                <a:sym typeface="Wingdings" pitchFamily="2" charset="2"/>
              </a:rPr>
              <a:t>Témoin </a:t>
            </a:r>
            <a:r>
              <a:rPr lang="fr-FR" altLang="fr-FR" sz="2700" dirty="0">
                <a:solidFill>
                  <a:srgbClr val="008000"/>
                </a:solidFill>
                <a:latin typeface="Comic Sans MS" pitchFamily="66" charset="0"/>
                <a:sym typeface="Wingdings" pitchFamily="2" charset="2"/>
              </a:rPr>
              <a:t>d’un stress majeur</a:t>
            </a:r>
            <a:endParaRPr lang="fr-FR" altLang="fr-FR" sz="1700" dirty="0">
              <a:solidFill>
                <a:srgbClr val="008000"/>
              </a:solidFill>
              <a:latin typeface="Comic Sans MS" pitchFamily="66" charset="0"/>
              <a:sym typeface="Wingdings" pitchFamily="2" charset="2"/>
            </a:endParaRPr>
          </a:p>
        </p:txBody>
      </p:sp>
      <p:grpSp>
        <p:nvGrpSpPr>
          <p:cNvPr id="104451" name="Groupe 6"/>
          <p:cNvGrpSpPr>
            <a:grpSpLocks/>
          </p:cNvGrpSpPr>
          <p:nvPr/>
        </p:nvGrpSpPr>
        <p:grpSpPr bwMode="auto">
          <a:xfrm>
            <a:off x="59138" y="219076"/>
            <a:ext cx="9103260" cy="3148693"/>
            <a:chOff x="338336" y="544116"/>
            <a:chExt cx="10652694" cy="2088000"/>
          </a:xfrm>
        </p:grpSpPr>
        <p:pic>
          <p:nvPicPr>
            <p:cNvPr id="1044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36" y="544116"/>
              <a:ext cx="3475161"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4"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885" y="544116"/>
              <a:ext cx="3474000"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5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869" y="544116"/>
              <a:ext cx="3475161"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6" name="ZoneTexte 4"/>
            <p:cNvSpPr txBox="1">
              <a:spLocks noChangeArrowheads="1"/>
            </p:cNvSpPr>
            <p:nvPr/>
          </p:nvSpPr>
          <p:spPr bwMode="auto">
            <a:xfrm>
              <a:off x="1365498" y="928539"/>
              <a:ext cx="504056" cy="4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104457" name="ZoneTexte 10"/>
            <p:cNvSpPr txBox="1">
              <a:spLocks noChangeArrowheads="1"/>
            </p:cNvSpPr>
            <p:nvPr/>
          </p:nvSpPr>
          <p:spPr bwMode="auto">
            <a:xfrm>
              <a:off x="2589634" y="1539151"/>
              <a:ext cx="504056" cy="4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104458" name="ZoneTexte 11"/>
            <p:cNvSpPr txBox="1">
              <a:spLocks noChangeArrowheads="1"/>
            </p:cNvSpPr>
            <p:nvPr/>
          </p:nvSpPr>
          <p:spPr bwMode="auto">
            <a:xfrm>
              <a:off x="4946848" y="1183913"/>
              <a:ext cx="504056" cy="4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104459" name="ZoneTexte 12"/>
            <p:cNvSpPr txBox="1">
              <a:spLocks noChangeArrowheads="1"/>
            </p:cNvSpPr>
            <p:nvPr/>
          </p:nvSpPr>
          <p:spPr bwMode="auto">
            <a:xfrm>
              <a:off x="6242992" y="823764"/>
              <a:ext cx="504056" cy="27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sp>
          <p:nvSpPr>
            <p:cNvPr id="104460" name="ZoneTexte 14"/>
            <p:cNvSpPr txBox="1">
              <a:spLocks noChangeArrowheads="1"/>
            </p:cNvSpPr>
            <p:nvPr/>
          </p:nvSpPr>
          <p:spPr bwMode="auto">
            <a:xfrm>
              <a:off x="9271520" y="863665"/>
              <a:ext cx="504056" cy="27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a:t>*</a:t>
              </a:r>
            </a:p>
          </p:txBody>
        </p:sp>
      </p:grpSp>
      <p:sp>
        <p:nvSpPr>
          <p:cNvPr id="104452" name="ZoneTexte 16"/>
          <p:cNvSpPr txBox="1">
            <a:spLocks noChangeArrowheads="1"/>
          </p:cNvSpPr>
          <p:nvPr/>
        </p:nvSpPr>
        <p:spPr bwMode="auto">
          <a:xfrm>
            <a:off x="1452159" y="3429000"/>
            <a:ext cx="6318533" cy="4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r>
              <a:rPr lang="fr-FR" altLang="fr-FR" sz="1300">
                <a:latin typeface="Comic Sans MS" pitchFamily="66" charset="0"/>
              </a:rPr>
              <a:t>* différence significative entre les contrôles et les trisomiques 21; p&lt;0,05</a:t>
            </a:r>
          </a:p>
          <a:p>
            <a:r>
              <a:rPr lang="fr-FR" altLang="fr-FR" sz="1300">
                <a:latin typeface="Comic Sans MS" pitchFamily="66" charset="0"/>
              </a:rPr>
              <a:t>** différence significative entre les contrôles et les trisomiques 21; p&lt;0,01</a:t>
            </a:r>
          </a:p>
        </p:txBody>
      </p:sp>
    </p:spTree>
    <p:extLst>
      <p:ext uri="{BB962C8B-B14F-4D97-AF65-F5344CB8AC3E}">
        <p14:creationId xmlns:p14="http://schemas.microsoft.com/office/powerpoint/2010/main" val="3261002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oneTexte 1"/>
          <p:cNvSpPr txBox="1">
            <a:spLocks noChangeArrowheads="1"/>
          </p:cNvSpPr>
          <p:nvPr>
            <p:custDataLst>
              <p:tags r:id="rId1"/>
            </p:custDataLst>
          </p:nvPr>
        </p:nvSpPr>
        <p:spPr bwMode="auto">
          <a:xfrm>
            <a:off x="260206" y="55790"/>
            <a:ext cx="8603876" cy="10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Synthèse des tests de stimulation du SNA</a:t>
            </a:r>
          </a:p>
        </p:txBody>
      </p:sp>
      <p:sp>
        <p:nvSpPr>
          <p:cNvPr id="105475" name="Rectangle 2"/>
          <p:cNvSpPr>
            <a:spLocks noChangeArrowheads="1"/>
          </p:cNvSpPr>
          <p:nvPr/>
        </p:nvSpPr>
        <p:spPr bwMode="auto">
          <a:xfrm>
            <a:off x="399508" y="775608"/>
            <a:ext cx="8344984" cy="538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9" tIns="38409" rIns="76819" bIns="38409">
            <a:spAutoFit/>
          </a:bodyPr>
          <a:lstStyle>
            <a:lvl1pPr marL="457200" indent="-457200">
              <a:defRPr sz="2100">
                <a:solidFill>
                  <a:schemeClr val="tx1"/>
                </a:solidFill>
                <a:latin typeface="Calibri" pitchFamily="34" charset="0"/>
              </a:defRPr>
            </a:lvl1pPr>
            <a:lvl2pPr marL="1000125" indent="-45720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just">
              <a:lnSpc>
                <a:spcPct val="150000"/>
              </a:lnSpc>
              <a:buFont typeface="Arial" pitchFamily="34" charset="0"/>
              <a:buChar char="•"/>
            </a:pPr>
            <a:r>
              <a:rPr lang="fr-FR" altLang="fr-FR" sz="2700" dirty="0">
                <a:latin typeface="Comic Sans MS" pitchFamily="66" charset="0"/>
                <a:sym typeface="Wingdings" pitchFamily="2" charset="2"/>
              </a:rPr>
              <a:t> PA</a:t>
            </a:r>
          </a:p>
          <a:p>
            <a:pPr algn="just">
              <a:lnSpc>
                <a:spcPct val="150000"/>
              </a:lnSpc>
              <a:buFont typeface="Arial" pitchFamily="34" charset="0"/>
              <a:buChar char="•"/>
            </a:pPr>
            <a:r>
              <a:rPr lang="fr-FR" altLang="fr-FR" sz="2700" dirty="0">
                <a:latin typeface="Comic Sans MS" pitchFamily="66" charset="0"/>
                <a:sym typeface="Wingdings" pitchFamily="2" charset="2"/>
              </a:rPr>
              <a:t> activité sympathique</a:t>
            </a:r>
          </a:p>
          <a:p>
            <a:pPr algn="just">
              <a:lnSpc>
                <a:spcPct val="150000"/>
              </a:lnSpc>
              <a:buFont typeface="Arial" pitchFamily="34" charset="0"/>
              <a:buChar char="•"/>
            </a:pPr>
            <a:r>
              <a:rPr lang="fr-FR" altLang="fr-FR" sz="2700" dirty="0">
                <a:latin typeface="Comic Sans MS" pitchFamily="66" charset="0"/>
                <a:sym typeface="Wingdings" pitchFamily="2" charset="2"/>
              </a:rPr>
              <a:t> sensibilité baroréflexe</a:t>
            </a:r>
          </a:p>
          <a:p>
            <a:pPr algn="just">
              <a:lnSpc>
                <a:spcPct val="150000"/>
              </a:lnSpc>
              <a:buFont typeface="Arial" pitchFamily="34" charset="0"/>
              <a:buChar char="•"/>
            </a:pPr>
            <a:r>
              <a:rPr lang="fr-FR" altLang="fr-FR" sz="2700" dirty="0">
                <a:latin typeface="Comic Sans MS" pitchFamily="66" charset="0"/>
                <a:sym typeface="Wingdings" pitchFamily="2" charset="2"/>
              </a:rPr>
              <a:t> ACTH et cortisol</a:t>
            </a:r>
          </a:p>
          <a:p>
            <a:pPr lvl="1" algn="just">
              <a:lnSpc>
                <a:spcPct val="150000"/>
              </a:lnSpc>
              <a:buFont typeface="Courier New" pitchFamily="49" charset="0"/>
              <a:buChar char="o"/>
            </a:pPr>
            <a:r>
              <a:rPr lang="fr-FR" altLang="fr-FR" sz="2700" dirty="0" smtClean="0">
                <a:solidFill>
                  <a:srgbClr val="008000"/>
                </a:solidFill>
                <a:latin typeface="Comic Sans MS" pitchFamily="66" charset="0"/>
                <a:sym typeface="Wingdings" pitchFamily="2" charset="2"/>
              </a:rPr>
              <a:t>Contrôle </a:t>
            </a:r>
            <a:r>
              <a:rPr lang="fr-FR" altLang="fr-FR" sz="2700" dirty="0">
                <a:solidFill>
                  <a:srgbClr val="008000"/>
                </a:solidFill>
                <a:latin typeface="Comic Sans MS" pitchFamily="66" charset="0"/>
                <a:sym typeface="Wingdings" pitchFamily="2" charset="2"/>
              </a:rPr>
              <a:t>autonomique altéré ne permettant pas d’ajustement tensionnel adéquat </a:t>
            </a:r>
            <a:r>
              <a:rPr lang="fr-FR" altLang="fr-FR" sz="1700" dirty="0">
                <a:solidFill>
                  <a:srgbClr val="008000"/>
                </a:solidFill>
                <a:latin typeface="Comic Sans MS" pitchFamily="66" charset="0"/>
                <a:sym typeface="Wingdings" pitchFamily="2" charset="2"/>
              </a:rPr>
              <a:t>(</a:t>
            </a:r>
            <a:r>
              <a:rPr lang="fr-FR" altLang="fr-FR" sz="1700" dirty="0" err="1">
                <a:solidFill>
                  <a:srgbClr val="008000"/>
                </a:solidFill>
                <a:latin typeface="Comic Sans MS" pitchFamily="66" charset="0"/>
                <a:sym typeface="Wingdings" pitchFamily="2" charset="2"/>
              </a:rPr>
              <a:t>Agiovlasitis</a:t>
            </a:r>
            <a:r>
              <a:rPr lang="fr-FR" altLang="fr-FR" sz="1700" dirty="0">
                <a:solidFill>
                  <a:srgbClr val="008000"/>
                </a:solidFill>
                <a:latin typeface="Comic Sans MS" pitchFamily="66" charset="0"/>
                <a:sym typeface="Wingdings" pitchFamily="2" charset="2"/>
              </a:rPr>
              <a:t> et al. 2010)</a:t>
            </a:r>
          </a:p>
          <a:p>
            <a:pPr lvl="1" algn="just">
              <a:lnSpc>
                <a:spcPct val="150000"/>
              </a:lnSpc>
              <a:buFont typeface="Courier New" pitchFamily="49" charset="0"/>
              <a:buChar char="o"/>
            </a:pPr>
            <a:r>
              <a:rPr lang="fr-FR" altLang="fr-FR" sz="2700" dirty="0">
                <a:solidFill>
                  <a:srgbClr val="008000"/>
                </a:solidFill>
                <a:latin typeface="Comic Sans MS" pitchFamily="66" charset="0"/>
                <a:sym typeface="Wingdings" pitchFamily="2" charset="2"/>
              </a:rPr>
              <a:t>Cinétiques hormonales inadaptées sous l’effet du stress </a:t>
            </a:r>
            <a:r>
              <a:rPr lang="fr-FR" altLang="fr-FR" sz="1700" dirty="0">
                <a:solidFill>
                  <a:srgbClr val="008000"/>
                </a:solidFill>
                <a:latin typeface="Comic Sans MS" pitchFamily="66" charset="0"/>
                <a:sym typeface="Wingdings" pitchFamily="2" charset="2"/>
              </a:rPr>
              <a:t>(Bricout et al. 2008)</a:t>
            </a:r>
            <a:endParaRPr lang="fr-FR" altLang="fr-FR" sz="1700" dirty="0">
              <a:solidFill>
                <a:srgbClr val="008000"/>
              </a:solidFill>
              <a:latin typeface="Comic Sans MS" pitchFamily="66" charset="0"/>
            </a:endParaRPr>
          </a:p>
        </p:txBody>
      </p:sp>
    </p:spTree>
    <p:extLst>
      <p:ext uri="{BB962C8B-B14F-4D97-AF65-F5344CB8AC3E}">
        <p14:creationId xmlns:p14="http://schemas.microsoft.com/office/powerpoint/2010/main" val="3694333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oneTexte 1"/>
          <p:cNvSpPr txBox="1">
            <a:spLocks noChangeArrowheads="1"/>
          </p:cNvSpPr>
          <p:nvPr>
            <p:custDataLst>
              <p:tags r:id="rId1"/>
            </p:custDataLst>
          </p:nvPr>
        </p:nvSpPr>
        <p:spPr bwMode="auto">
          <a:xfrm>
            <a:off x="260206" y="55790"/>
            <a:ext cx="8603876" cy="10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spAutoFit/>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defTabSz="1087438" fontAlgn="base">
              <a:spcBef>
                <a:spcPct val="0"/>
              </a:spcBef>
              <a:spcAft>
                <a:spcPct val="0"/>
              </a:spcAft>
              <a:defRPr sz="2100">
                <a:solidFill>
                  <a:schemeClr val="tx1"/>
                </a:solidFill>
                <a:latin typeface="Calibri" pitchFamily="34" charset="0"/>
              </a:defRPr>
            </a:lvl6pPr>
            <a:lvl7pPr marL="2971800" indent="-228600" defTabSz="1087438" fontAlgn="base">
              <a:spcBef>
                <a:spcPct val="0"/>
              </a:spcBef>
              <a:spcAft>
                <a:spcPct val="0"/>
              </a:spcAft>
              <a:defRPr sz="2100">
                <a:solidFill>
                  <a:schemeClr val="tx1"/>
                </a:solidFill>
                <a:latin typeface="Calibri" pitchFamily="34" charset="0"/>
              </a:defRPr>
            </a:lvl7pPr>
            <a:lvl8pPr marL="3429000" indent="-228600" defTabSz="1087438" fontAlgn="base">
              <a:spcBef>
                <a:spcPct val="0"/>
              </a:spcBef>
              <a:spcAft>
                <a:spcPct val="0"/>
              </a:spcAft>
              <a:defRPr sz="2100">
                <a:solidFill>
                  <a:schemeClr val="tx1"/>
                </a:solidFill>
                <a:latin typeface="Calibri" pitchFamily="34" charset="0"/>
              </a:defRPr>
            </a:lvl8pPr>
            <a:lvl9pPr marL="3886200" indent="-228600" defTabSz="1087438" fontAlgn="base">
              <a:spcBef>
                <a:spcPct val="0"/>
              </a:spcBef>
              <a:spcAft>
                <a:spcPct val="0"/>
              </a:spcAft>
              <a:defRPr sz="2100">
                <a:solidFill>
                  <a:schemeClr val="tx1"/>
                </a:solidFill>
                <a:latin typeface="Calibri" pitchFamily="34" charset="0"/>
              </a:defRPr>
            </a:lvl9pPr>
          </a:lstStyle>
          <a:p>
            <a:pPr algn="ctr"/>
            <a:r>
              <a:rPr lang="fr-FR" altLang="fr-FR" sz="3200" b="1">
                <a:solidFill>
                  <a:srgbClr val="FF0000"/>
                </a:solidFill>
                <a:latin typeface="Comic Sans MS" pitchFamily="66" charset="0"/>
                <a:ea typeface="MS PGothic" pitchFamily="34" charset="-128"/>
              </a:rPr>
              <a:t>Synthèse des tests de stimulation du SNA</a:t>
            </a:r>
          </a:p>
        </p:txBody>
      </p:sp>
      <p:sp>
        <p:nvSpPr>
          <p:cNvPr id="3" name="Rectangle 2"/>
          <p:cNvSpPr/>
          <p:nvPr/>
        </p:nvSpPr>
        <p:spPr>
          <a:xfrm>
            <a:off x="279919" y="1253218"/>
            <a:ext cx="8525025" cy="5155881"/>
          </a:xfrm>
          <a:prstGeom prst="rect">
            <a:avLst/>
          </a:prstGeom>
        </p:spPr>
        <p:txBody>
          <a:bodyPr lIns="76819" tIns="38409" rIns="76819" bIns="38409">
            <a:spAutoFit/>
          </a:bodyPr>
          <a:lstStyle/>
          <a:p>
            <a:pPr marL="841242" lvl="1" indent="-384094" algn="just" defTabSz="914297">
              <a:lnSpc>
                <a:spcPct val="150000"/>
              </a:lnSpc>
              <a:buFont typeface="Courier New" pitchFamily="49" charset="0"/>
              <a:buChar char="o"/>
              <a:defRPr/>
            </a:pPr>
            <a:r>
              <a:rPr lang="fr-FR" sz="2700" dirty="0">
                <a:solidFill>
                  <a:srgbClr val="008000"/>
                </a:solidFill>
                <a:latin typeface="Comic Sans MS" pitchFamily="66" charset="0"/>
                <a:sym typeface="Wingdings"/>
              </a:rPr>
              <a:t>Contrôle autonomique altéré ne permettant pas d’ajustement tensionnel adéquat </a:t>
            </a:r>
            <a:r>
              <a:rPr lang="fr-FR" sz="1700" dirty="0">
                <a:solidFill>
                  <a:srgbClr val="008000"/>
                </a:solidFill>
                <a:latin typeface="Comic Sans MS" pitchFamily="66" charset="0"/>
                <a:sym typeface="Wingdings"/>
              </a:rPr>
              <a:t>(Agiovlasitis et al. 2010)</a:t>
            </a:r>
          </a:p>
          <a:p>
            <a:pPr marL="841242" lvl="1" indent="-384094" algn="just" defTabSz="914297">
              <a:lnSpc>
                <a:spcPct val="150000"/>
              </a:lnSpc>
              <a:buFont typeface="Courier New" pitchFamily="49" charset="0"/>
              <a:buChar char="o"/>
              <a:defRPr/>
            </a:pPr>
            <a:r>
              <a:rPr lang="fr-FR" sz="2700" dirty="0">
                <a:solidFill>
                  <a:srgbClr val="008000"/>
                </a:solidFill>
                <a:latin typeface="Comic Sans MS" pitchFamily="66" charset="0"/>
                <a:sym typeface="Wingdings"/>
              </a:rPr>
              <a:t>Cinétiques hormonales inadaptées sous l’effet du stress </a:t>
            </a:r>
            <a:r>
              <a:rPr lang="fr-FR" sz="1700" dirty="0">
                <a:solidFill>
                  <a:srgbClr val="008000"/>
                </a:solidFill>
                <a:latin typeface="Comic Sans MS" pitchFamily="66" charset="0"/>
                <a:sym typeface="Wingdings"/>
              </a:rPr>
              <a:t>(Bricout et al. 2008)</a:t>
            </a:r>
            <a:endParaRPr lang="fr-FR" sz="1700" dirty="0">
              <a:solidFill>
                <a:srgbClr val="008000"/>
              </a:solidFill>
              <a:latin typeface="Comic Sans MS" pitchFamily="66" charset="0"/>
            </a:endParaRPr>
          </a:p>
          <a:p>
            <a:pPr marL="841242" lvl="1" indent="-384094" algn="just" defTabSz="914297">
              <a:lnSpc>
                <a:spcPct val="150000"/>
              </a:lnSpc>
              <a:buFont typeface="Courier New" pitchFamily="49" charset="0"/>
              <a:buChar char="o"/>
              <a:defRPr/>
            </a:pPr>
            <a:endParaRPr lang="fr-FR" sz="2700" dirty="0">
              <a:solidFill>
                <a:srgbClr val="00B050"/>
              </a:solidFill>
              <a:latin typeface="Comic Sans MS" pitchFamily="66" charset="0"/>
              <a:sym typeface="Wingdings"/>
            </a:endParaRPr>
          </a:p>
          <a:p>
            <a:pPr marL="5335" lvl="1" algn="ctr" defTabSz="914297">
              <a:lnSpc>
                <a:spcPct val="150000"/>
              </a:lnSpc>
              <a:defRPr/>
            </a:pPr>
            <a:r>
              <a:rPr lang="fr-FR" sz="3400" b="1" dirty="0">
                <a:solidFill>
                  <a:srgbClr val="FF6600"/>
                </a:solidFill>
                <a:latin typeface="Comic Sans MS" pitchFamily="66" charset="0"/>
                <a:sym typeface="Wingdings"/>
              </a:rPr>
              <a:t>Témoin d’une dysautonomie</a:t>
            </a:r>
          </a:p>
          <a:p>
            <a:pPr marL="5335" lvl="1" algn="ctr" defTabSz="914297">
              <a:lnSpc>
                <a:spcPct val="150000"/>
              </a:lnSpc>
              <a:defRPr/>
            </a:pPr>
            <a:r>
              <a:rPr lang="fr-FR" sz="3400" b="1" dirty="0">
                <a:solidFill>
                  <a:srgbClr val="FF6600"/>
                </a:solidFill>
                <a:latin typeface="Comic Sans MS" pitchFamily="66" charset="0"/>
                <a:sym typeface="Wingdings"/>
              </a:rPr>
              <a:t>chez les trisomiques 21</a:t>
            </a:r>
            <a:endParaRPr lang="fr-FR" sz="3400" b="1" dirty="0">
              <a:solidFill>
                <a:srgbClr val="FF6600"/>
              </a:solidFill>
              <a:latin typeface="Comic Sans MS" pitchFamily="66" charset="0"/>
            </a:endParaRPr>
          </a:p>
        </p:txBody>
      </p:sp>
    </p:spTree>
    <p:extLst>
      <p:ext uri="{BB962C8B-B14F-4D97-AF65-F5344CB8AC3E}">
        <p14:creationId xmlns:p14="http://schemas.microsoft.com/office/powerpoint/2010/main" val="3746467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710" y="549275"/>
            <a:ext cx="84248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71438" y="5088086"/>
            <a:ext cx="8964612" cy="107721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ctr">
              <a:spcBef>
                <a:spcPct val="50000"/>
              </a:spcBef>
              <a:buFont typeface="+mj-lt"/>
              <a:buAutoNum type="arabicPeriod"/>
            </a:pPr>
            <a:r>
              <a:rPr lang="fr-FR" altLang="fr-FR" sz="1600" dirty="0">
                <a:latin typeface="Comic Sans MS" panose="030F0702030302020204" pitchFamily="66" charset="0"/>
                <a:cs typeface="Times New Roman" pitchFamily="18" charset="0"/>
              </a:rPr>
              <a:t>Etude de la variabilité de la fréquence cardiaque (ECG, polar®, </a:t>
            </a:r>
            <a:r>
              <a:rPr lang="fr-FR" altLang="fr-FR" sz="1600" dirty="0" err="1">
                <a:latin typeface="Comic Sans MS" panose="030F0702030302020204" pitchFamily="66" charset="0"/>
                <a:cs typeface="Times New Roman" pitchFamily="18" charset="0"/>
              </a:rPr>
              <a:t>biocardio</a:t>
            </a:r>
            <a:r>
              <a:rPr lang="fr-FR" altLang="fr-FR" sz="1600" dirty="0">
                <a:latin typeface="Comic Sans MS" panose="030F0702030302020204" pitchFamily="66" charset="0"/>
                <a:cs typeface="Times New Roman" pitchFamily="18" charset="0"/>
              </a:rPr>
              <a:t>®)</a:t>
            </a:r>
          </a:p>
          <a:p>
            <a:pPr marL="342900" indent="-342900" algn="ctr">
              <a:spcBef>
                <a:spcPct val="50000"/>
              </a:spcBef>
              <a:buFont typeface="+mj-lt"/>
              <a:buAutoNum type="arabicPeriod"/>
            </a:pPr>
            <a:r>
              <a:rPr lang="fr-FR" altLang="fr-FR" sz="1600" dirty="0" smtClean="0">
                <a:latin typeface="Comic Sans MS" panose="030F0702030302020204" pitchFamily="66" charset="0"/>
                <a:cs typeface="Times New Roman" pitchFamily="18" charset="0"/>
              </a:rPr>
              <a:t>Etude </a:t>
            </a:r>
            <a:r>
              <a:rPr lang="fr-FR" altLang="fr-FR" sz="1600" dirty="0">
                <a:latin typeface="Comic Sans MS" panose="030F0702030302020204" pitchFamily="66" charset="0"/>
                <a:cs typeface="Times New Roman" pitchFamily="18" charset="0"/>
              </a:rPr>
              <a:t>de la variabilité tensionnelle (Pléthysmographie, </a:t>
            </a:r>
            <a:r>
              <a:rPr lang="fr-FR" altLang="fr-FR" sz="1600" dirty="0" err="1">
                <a:latin typeface="Comic Sans MS" panose="030F0702030302020204" pitchFamily="66" charset="0"/>
                <a:cs typeface="Times New Roman" pitchFamily="18" charset="0"/>
              </a:rPr>
              <a:t>Nexfin</a:t>
            </a:r>
            <a:r>
              <a:rPr lang="fr-FR" altLang="fr-FR" sz="1600" dirty="0">
                <a:latin typeface="Comic Sans MS" panose="030F0702030302020204" pitchFamily="66" charset="0"/>
                <a:cs typeface="Times New Roman" pitchFamily="18" charset="0"/>
              </a:rPr>
              <a:t>®)</a:t>
            </a:r>
          </a:p>
          <a:p>
            <a:pPr marL="342900" indent="-342900" algn="ctr">
              <a:spcBef>
                <a:spcPct val="50000"/>
              </a:spcBef>
              <a:buFont typeface="+mj-lt"/>
              <a:buAutoNum type="arabicPeriod"/>
            </a:pPr>
            <a:r>
              <a:rPr lang="fr-FR" altLang="fr-FR" sz="1600" dirty="0" smtClean="0">
                <a:latin typeface="Comic Sans MS" panose="030F0702030302020204" pitchFamily="66" charset="0"/>
                <a:cs typeface="Times New Roman" pitchFamily="18" charset="0"/>
              </a:rPr>
              <a:t>Dosages </a:t>
            </a:r>
            <a:r>
              <a:rPr lang="fr-FR" altLang="fr-FR" sz="1600" dirty="0">
                <a:latin typeface="Comic Sans MS" panose="030F0702030302020204" pitchFamily="66" charset="0"/>
                <a:cs typeface="Times New Roman" pitchFamily="18" charset="0"/>
              </a:rPr>
              <a:t>hormonaux (catécholamines, ...)</a:t>
            </a:r>
          </a:p>
        </p:txBody>
      </p:sp>
      <p:sp>
        <p:nvSpPr>
          <p:cNvPr id="13316" name="Line 4"/>
          <p:cNvSpPr>
            <a:spLocks noChangeShapeType="1"/>
          </p:cNvSpPr>
          <p:nvPr/>
        </p:nvSpPr>
        <p:spPr bwMode="auto">
          <a:xfrm>
            <a:off x="755650"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7" name="Line 5"/>
          <p:cNvSpPr>
            <a:spLocks noChangeShapeType="1"/>
          </p:cNvSpPr>
          <p:nvPr/>
        </p:nvSpPr>
        <p:spPr bwMode="auto">
          <a:xfrm>
            <a:off x="2124075"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8" name="Line 6"/>
          <p:cNvSpPr>
            <a:spLocks noChangeShapeType="1"/>
          </p:cNvSpPr>
          <p:nvPr/>
        </p:nvSpPr>
        <p:spPr bwMode="auto">
          <a:xfrm flipH="1">
            <a:off x="6516688"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9" name="Line 7"/>
          <p:cNvSpPr>
            <a:spLocks noChangeShapeType="1"/>
          </p:cNvSpPr>
          <p:nvPr/>
        </p:nvSpPr>
        <p:spPr bwMode="auto">
          <a:xfrm>
            <a:off x="8172450"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0" name="Line 8"/>
          <p:cNvSpPr>
            <a:spLocks noChangeShapeType="1"/>
          </p:cNvSpPr>
          <p:nvPr/>
        </p:nvSpPr>
        <p:spPr bwMode="auto">
          <a:xfrm>
            <a:off x="3059113"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1" name="Line 9"/>
          <p:cNvSpPr>
            <a:spLocks noChangeShapeType="1"/>
          </p:cNvSpPr>
          <p:nvPr/>
        </p:nvSpPr>
        <p:spPr bwMode="auto">
          <a:xfrm>
            <a:off x="4572000"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22" name="Line 10"/>
          <p:cNvSpPr>
            <a:spLocks noChangeShapeType="1"/>
          </p:cNvSpPr>
          <p:nvPr/>
        </p:nvSpPr>
        <p:spPr bwMode="auto">
          <a:xfrm>
            <a:off x="5724525" y="3933096"/>
            <a:ext cx="0" cy="1080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 name="ZoneTexte 1"/>
          <p:cNvSpPr txBox="1"/>
          <p:nvPr/>
        </p:nvSpPr>
        <p:spPr>
          <a:xfrm>
            <a:off x="93038" y="116632"/>
            <a:ext cx="1670650" cy="400110"/>
          </a:xfrm>
          <a:prstGeom prst="rect">
            <a:avLst/>
          </a:prstGeom>
          <a:solidFill>
            <a:srgbClr val="FFFF00"/>
          </a:solidFill>
        </p:spPr>
        <p:txBody>
          <a:bodyPr wrap="none" rtlCol="0">
            <a:spAutoFit/>
          </a:bodyPr>
          <a:lstStyle/>
          <a:p>
            <a:r>
              <a:rPr lang="fr-FR" sz="2000" dirty="0" smtClean="0">
                <a:latin typeface="Comic Sans MS" panose="030F0702030302020204" pitchFamily="66" charset="0"/>
              </a:rPr>
              <a:t>METHODES</a:t>
            </a:r>
            <a:endParaRPr lang="fr-FR" sz="2000" dirty="0">
              <a:latin typeface="Comic Sans MS" panose="030F0702030302020204" pitchFamily="66" charset="0"/>
            </a:endParaRPr>
          </a:p>
        </p:txBody>
      </p:sp>
    </p:spTree>
    <p:extLst>
      <p:ext uri="{BB962C8B-B14F-4D97-AF65-F5344CB8AC3E}">
        <p14:creationId xmlns:p14="http://schemas.microsoft.com/office/powerpoint/2010/main" val="3446052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spect="1" noChangeArrowheads="1"/>
          </p:cNvSpPr>
          <p:nvPr/>
        </p:nvSpPr>
        <p:spPr bwMode="auto">
          <a:xfrm>
            <a:off x="2607138" y="2855893"/>
            <a:ext cx="3944938" cy="53975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70000"/>
              </a:lnSpc>
              <a:spcBef>
                <a:spcPct val="50000"/>
              </a:spcBef>
            </a:pPr>
            <a:r>
              <a:rPr lang="fr-FR" altLang="fr-FR" sz="2400" b="1" dirty="0">
                <a:solidFill>
                  <a:srgbClr val="FFFF00"/>
                </a:solidFill>
                <a:latin typeface="Times New Roman" pitchFamily="18" charset="0"/>
              </a:rPr>
              <a:t>VO</a:t>
            </a:r>
            <a:r>
              <a:rPr lang="fr-FR" altLang="fr-FR" sz="2400" b="1" baseline="-25000" dirty="0">
                <a:solidFill>
                  <a:srgbClr val="FFFF00"/>
                </a:solidFill>
                <a:latin typeface="Times New Roman" pitchFamily="18" charset="0"/>
              </a:rPr>
              <a:t>2pic</a:t>
            </a:r>
            <a:r>
              <a:rPr lang="fr-FR" altLang="fr-FR" sz="2400" b="1" dirty="0">
                <a:solidFill>
                  <a:srgbClr val="FFFF00"/>
                </a:solidFill>
                <a:latin typeface="Times New Roman" pitchFamily="18" charset="0"/>
              </a:rPr>
              <a:t> &lt;80% VO</a:t>
            </a:r>
            <a:r>
              <a:rPr lang="fr-FR" altLang="fr-FR" sz="2400" b="1" baseline="-25000" dirty="0">
                <a:solidFill>
                  <a:srgbClr val="FFFF00"/>
                </a:solidFill>
                <a:latin typeface="Times New Roman" pitchFamily="18" charset="0"/>
              </a:rPr>
              <a:t>2max</a:t>
            </a:r>
            <a:r>
              <a:rPr lang="fr-FR" altLang="fr-FR" sz="2400" b="1" dirty="0">
                <a:solidFill>
                  <a:srgbClr val="FFFF00"/>
                </a:solidFill>
                <a:latin typeface="Times New Roman" pitchFamily="18" charset="0"/>
              </a:rPr>
              <a:t> prédite</a:t>
            </a:r>
          </a:p>
          <a:p>
            <a:pPr algn="ctr">
              <a:spcBef>
                <a:spcPct val="50000"/>
              </a:spcBef>
            </a:pPr>
            <a:endParaRPr lang="fr-FR" altLang="fr-FR" sz="2400" b="1" dirty="0">
              <a:solidFill>
                <a:srgbClr val="FFFF00"/>
              </a:solidFill>
              <a:latin typeface="Times New Roman" pitchFamily="18" charset="0"/>
            </a:endParaRPr>
          </a:p>
        </p:txBody>
      </p:sp>
      <p:sp>
        <p:nvSpPr>
          <p:cNvPr id="27652" name="Text Box 4"/>
          <p:cNvSpPr txBox="1">
            <a:spLocks noChangeArrowheads="1"/>
          </p:cNvSpPr>
          <p:nvPr/>
        </p:nvSpPr>
        <p:spPr bwMode="auto">
          <a:xfrm>
            <a:off x="899592" y="188913"/>
            <a:ext cx="7344718" cy="2234458"/>
          </a:xfrm>
          <a:prstGeom prst="rect">
            <a:avLst/>
          </a:prstGeom>
          <a:solidFill>
            <a:schemeClr val="tx2">
              <a:lumMod val="20000"/>
              <a:lumOff val="80000"/>
            </a:schemeClr>
          </a:solidFill>
          <a:ln w="28575">
            <a:solidFill>
              <a:srgbClr val="000000"/>
            </a:solidFill>
            <a:miter lim="800000"/>
            <a:headEnd/>
            <a:tailEnd/>
          </a:ln>
          <a:effectLst/>
          <a:extLst/>
        </p:spPr>
        <p:txBody>
          <a:bodyPr wrap="square">
            <a:spAutoFit/>
          </a:bodyPr>
          <a:lstStyle/>
          <a:p>
            <a:pPr algn="ctr">
              <a:spcBef>
                <a:spcPct val="50000"/>
              </a:spcBef>
            </a:pPr>
            <a:r>
              <a:rPr lang="fr-FR" altLang="fr-FR" sz="2400" b="1" dirty="0">
                <a:solidFill>
                  <a:srgbClr val="0000FF"/>
                </a:solidFill>
                <a:latin typeface="Comic Sans MS" panose="030F0702030302020204" pitchFamily="66" charset="0"/>
              </a:rPr>
              <a:t>Intolérances à l’effort</a:t>
            </a:r>
            <a:r>
              <a:rPr lang="fr-FR" altLang="fr-FR" sz="2400" dirty="0">
                <a:solidFill>
                  <a:srgbClr val="0000FF"/>
                </a:solidFill>
                <a:latin typeface="Comic Sans MS" panose="030F0702030302020204" pitchFamily="66" charset="0"/>
              </a:rPr>
              <a:t> </a:t>
            </a:r>
          </a:p>
          <a:p>
            <a:pPr>
              <a:lnSpc>
                <a:spcPct val="70000"/>
              </a:lnSpc>
              <a:spcBef>
                <a:spcPct val="50000"/>
              </a:spcBef>
            </a:pPr>
            <a:r>
              <a:rPr lang="fr-FR" altLang="fr-FR" sz="2400" dirty="0">
                <a:latin typeface="Comic Sans MS" panose="030F0702030302020204" pitchFamily="66" charset="0"/>
              </a:rPr>
              <a:t>± </a:t>
            </a:r>
            <a:r>
              <a:rPr lang="fr-FR" altLang="fr-FR" sz="2400" dirty="0" smtClean="0">
                <a:latin typeface="Comic Sans MS" panose="030F0702030302020204" pitchFamily="66" charset="0"/>
              </a:rPr>
              <a:t> Dyspnée</a:t>
            </a:r>
            <a:endParaRPr lang="fr-FR" altLang="fr-FR" sz="2400" dirty="0">
              <a:latin typeface="Comic Sans MS" panose="030F0702030302020204" pitchFamily="66" charset="0"/>
            </a:endParaRPr>
          </a:p>
          <a:p>
            <a:pPr>
              <a:lnSpc>
                <a:spcPct val="70000"/>
              </a:lnSpc>
              <a:spcBef>
                <a:spcPct val="50000"/>
              </a:spcBef>
            </a:pPr>
            <a:r>
              <a:rPr lang="fr-FR" altLang="fr-FR" sz="2400" dirty="0">
                <a:latin typeface="Comic Sans MS" panose="030F0702030302020204" pitchFamily="66" charset="0"/>
              </a:rPr>
              <a:t>±</a:t>
            </a:r>
            <a:r>
              <a:rPr lang="fr-FR" altLang="fr-FR" sz="2400" dirty="0" smtClean="0">
                <a:latin typeface="Comic Sans MS" panose="030F0702030302020204" pitchFamily="66" charset="0"/>
                <a:cs typeface="Times New Roman" pitchFamily="18" charset="0"/>
              </a:rPr>
              <a:t> </a:t>
            </a:r>
            <a:r>
              <a:rPr lang="fr-FR" altLang="fr-FR" sz="2400" dirty="0" smtClean="0">
                <a:latin typeface="Comic Sans MS" panose="030F0702030302020204" pitchFamily="66" charset="0"/>
              </a:rPr>
              <a:t>Douleurs </a:t>
            </a:r>
            <a:r>
              <a:rPr lang="fr-FR" altLang="fr-FR" sz="2400" dirty="0">
                <a:latin typeface="Comic Sans MS" panose="030F0702030302020204" pitchFamily="66" charset="0"/>
              </a:rPr>
              <a:t>musculaire ou thoracique</a:t>
            </a:r>
          </a:p>
          <a:p>
            <a:pPr>
              <a:lnSpc>
                <a:spcPct val="70000"/>
              </a:lnSpc>
              <a:spcBef>
                <a:spcPct val="50000"/>
              </a:spcBef>
            </a:pPr>
            <a:r>
              <a:rPr lang="fr-FR" altLang="fr-FR" sz="2400" dirty="0">
                <a:latin typeface="Comic Sans MS" panose="030F0702030302020204" pitchFamily="66" charset="0"/>
              </a:rPr>
              <a:t>± </a:t>
            </a:r>
            <a:r>
              <a:rPr lang="fr-FR" altLang="fr-FR" sz="2400" dirty="0" smtClean="0">
                <a:latin typeface="Comic Sans MS" panose="030F0702030302020204" pitchFamily="66" charset="0"/>
              </a:rPr>
              <a:t> Fatigabilité</a:t>
            </a:r>
            <a:endParaRPr lang="fr-FR" altLang="fr-FR" sz="2400" dirty="0">
              <a:latin typeface="Comic Sans MS" panose="030F0702030302020204" pitchFamily="66" charset="0"/>
            </a:endParaRPr>
          </a:p>
          <a:p>
            <a:pPr>
              <a:lnSpc>
                <a:spcPct val="70000"/>
              </a:lnSpc>
              <a:spcBef>
                <a:spcPct val="50000"/>
              </a:spcBef>
            </a:pPr>
            <a:r>
              <a:rPr lang="fr-FR" altLang="fr-FR" sz="2400" dirty="0">
                <a:latin typeface="Comic Sans MS" panose="030F0702030302020204" pitchFamily="66" charset="0"/>
              </a:rPr>
              <a:t>± </a:t>
            </a:r>
            <a:r>
              <a:rPr lang="fr-FR" altLang="fr-FR" sz="2400" dirty="0" smtClean="0">
                <a:latin typeface="Comic Sans MS" panose="030F0702030302020204" pitchFamily="66" charset="0"/>
              </a:rPr>
              <a:t> Limitation </a:t>
            </a:r>
            <a:r>
              <a:rPr lang="fr-FR" altLang="fr-FR" sz="2400" dirty="0">
                <a:latin typeface="Comic Sans MS" panose="030F0702030302020204" pitchFamily="66" charset="0"/>
              </a:rPr>
              <a:t>± sévère des capacités fonctionnelles</a:t>
            </a:r>
          </a:p>
        </p:txBody>
      </p:sp>
      <p:sp>
        <p:nvSpPr>
          <p:cNvPr id="27654" name="Line 6"/>
          <p:cNvSpPr>
            <a:spLocks noChangeShapeType="1"/>
          </p:cNvSpPr>
          <p:nvPr/>
        </p:nvSpPr>
        <p:spPr bwMode="auto">
          <a:xfrm>
            <a:off x="4573985" y="2438818"/>
            <a:ext cx="0" cy="387035"/>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7663" name="Group 15"/>
          <p:cNvGrpSpPr>
            <a:grpSpLocks/>
          </p:cNvGrpSpPr>
          <p:nvPr/>
        </p:nvGrpSpPr>
        <p:grpSpPr bwMode="auto">
          <a:xfrm>
            <a:off x="108057" y="3429000"/>
            <a:ext cx="8676410" cy="3240360"/>
            <a:chOff x="-229" y="2523"/>
            <a:chExt cx="6012" cy="1746"/>
          </a:xfrm>
          <a:solidFill>
            <a:schemeClr val="bg1"/>
          </a:solidFill>
        </p:grpSpPr>
        <p:sp>
          <p:nvSpPr>
            <p:cNvPr id="27656" name="Line 8"/>
            <p:cNvSpPr>
              <a:spLocks noChangeShapeType="1"/>
            </p:cNvSpPr>
            <p:nvPr/>
          </p:nvSpPr>
          <p:spPr bwMode="auto">
            <a:xfrm>
              <a:off x="2880" y="2523"/>
              <a:ext cx="0" cy="181"/>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omic Sans MS" panose="030F0702030302020204" pitchFamily="66" charset="0"/>
              </a:endParaRPr>
            </a:p>
          </p:txBody>
        </p:sp>
        <p:sp>
          <p:nvSpPr>
            <p:cNvPr id="27657" name="Line 9"/>
            <p:cNvSpPr>
              <a:spLocks noChangeShapeType="1"/>
            </p:cNvSpPr>
            <p:nvPr/>
          </p:nvSpPr>
          <p:spPr bwMode="auto">
            <a:xfrm flipV="1">
              <a:off x="1362" y="2704"/>
              <a:ext cx="3116" cy="2"/>
            </a:xfrm>
            <a:prstGeom prst="line">
              <a:avLst/>
            </a:prstGeom>
            <a:grp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omic Sans MS" panose="030F0702030302020204" pitchFamily="66" charset="0"/>
              </a:endParaRPr>
            </a:p>
          </p:txBody>
        </p:sp>
        <p:sp>
          <p:nvSpPr>
            <p:cNvPr id="27658" name="Line 10"/>
            <p:cNvSpPr>
              <a:spLocks noChangeShapeType="1"/>
            </p:cNvSpPr>
            <p:nvPr/>
          </p:nvSpPr>
          <p:spPr bwMode="auto">
            <a:xfrm>
              <a:off x="1383" y="2704"/>
              <a:ext cx="0" cy="318"/>
            </a:xfrm>
            <a:prstGeom prst="line">
              <a:avLst/>
            </a:prstGeom>
            <a:grpFill/>
            <a:ln w="57150">
              <a:solidFill>
                <a:srgbClr val="FF33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omic Sans MS" panose="030F0702030302020204" pitchFamily="66" charset="0"/>
              </a:endParaRPr>
            </a:p>
          </p:txBody>
        </p:sp>
        <p:sp>
          <p:nvSpPr>
            <p:cNvPr id="27659" name="Line 11"/>
            <p:cNvSpPr>
              <a:spLocks noChangeShapeType="1"/>
            </p:cNvSpPr>
            <p:nvPr/>
          </p:nvSpPr>
          <p:spPr bwMode="auto">
            <a:xfrm>
              <a:off x="4468" y="2704"/>
              <a:ext cx="0" cy="318"/>
            </a:xfrm>
            <a:prstGeom prst="line">
              <a:avLst/>
            </a:prstGeom>
            <a:grpFill/>
            <a:ln w="57150">
              <a:solidFill>
                <a:srgbClr val="FF33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Comic Sans MS" panose="030F0702030302020204" pitchFamily="66" charset="0"/>
              </a:endParaRPr>
            </a:p>
          </p:txBody>
        </p:sp>
        <p:sp>
          <p:nvSpPr>
            <p:cNvPr id="27661" name="Text Box 13"/>
            <p:cNvSpPr txBox="1">
              <a:spLocks noChangeArrowheads="1"/>
            </p:cNvSpPr>
            <p:nvPr/>
          </p:nvSpPr>
          <p:spPr bwMode="auto">
            <a:xfrm>
              <a:off x="-229" y="3015"/>
              <a:ext cx="3293" cy="1247"/>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fr-FR" altLang="fr-FR" sz="2000" b="1" dirty="0">
                  <a:solidFill>
                    <a:srgbClr val="0000FF"/>
                  </a:solidFill>
                  <a:latin typeface="Comic Sans MS" panose="030F0702030302020204" pitchFamily="66" charset="0"/>
                </a:rPr>
                <a:t>Atteintes « systémiques » du transport ou de l’utilisation de l’O</a:t>
              </a:r>
              <a:r>
                <a:rPr lang="fr-FR" altLang="fr-FR" sz="2000" b="1" baseline="-25000" dirty="0">
                  <a:solidFill>
                    <a:srgbClr val="0000FF"/>
                  </a:solidFill>
                  <a:latin typeface="Comic Sans MS" panose="030F0702030302020204" pitchFamily="66" charset="0"/>
                </a:rPr>
                <a:t>2</a:t>
              </a:r>
            </a:p>
            <a:p>
              <a:pPr>
                <a:spcBef>
                  <a:spcPct val="50000"/>
                </a:spcBef>
                <a:buFontTx/>
                <a:buChar char="•"/>
              </a:pPr>
              <a:r>
                <a:rPr lang="fr-FR" altLang="fr-FR" dirty="0" smtClean="0">
                  <a:solidFill>
                    <a:srgbClr val="000000"/>
                  </a:solidFill>
                  <a:latin typeface="Comic Sans MS" panose="030F0702030302020204" pitchFamily="66" charset="0"/>
                </a:rPr>
                <a:t> Respiratoires </a:t>
              </a:r>
              <a:r>
                <a:rPr lang="fr-FR" altLang="fr-FR" sz="1400" dirty="0">
                  <a:solidFill>
                    <a:srgbClr val="000000"/>
                  </a:solidFill>
                  <a:latin typeface="Comic Sans MS" panose="030F0702030302020204" pitchFamily="66" charset="0"/>
                </a:rPr>
                <a:t>(obstructives, restrictives….)</a:t>
              </a:r>
            </a:p>
            <a:p>
              <a:pPr>
                <a:spcBef>
                  <a:spcPct val="50000"/>
                </a:spcBef>
                <a:buFontTx/>
                <a:buChar char="•"/>
              </a:pPr>
              <a:r>
                <a:rPr lang="fr-FR" altLang="fr-FR" dirty="0" smtClean="0">
                  <a:solidFill>
                    <a:srgbClr val="000000"/>
                  </a:solidFill>
                  <a:latin typeface="Comic Sans MS" panose="030F0702030302020204" pitchFamily="66" charset="0"/>
                </a:rPr>
                <a:t> Cardiovasculaires </a:t>
              </a:r>
              <a:r>
                <a:rPr lang="fr-FR" altLang="fr-FR" sz="1200" dirty="0">
                  <a:solidFill>
                    <a:srgbClr val="000000"/>
                  </a:solidFill>
                  <a:latin typeface="Comic Sans MS" panose="030F0702030302020204" pitchFamily="66" charset="0"/>
                </a:rPr>
                <a:t>(HTA, HTAP, </a:t>
              </a:r>
              <a:r>
                <a:rPr lang="fr-FR" altLang="fr-FR" sz="1200" dirty="0" smtClean="0">
                  <a:solidFill>
                    <a:srgbClr val="000000"/>
                  </a:solidFill>
                  <a:latin typeface="Comic Sans MS" panose="030F0702030302020204" pitchFamily="66" charset="0"/>
                </a:rPr>
                <a:t>cardiomyopathies...)</a:t>
              </a:r>
              <a:endParaRPr lang="fr-FR" altLang="fr-FR" sz="1200" dirty="0">
                <a:solidFill>
                  <a:srgbClr val="000000"/>
                </a:solidFill>
                <a:latin typeface="Comic Sans MS" panose="030F0702030302020204" pitchFamily="66" charset="0"/>
              </a:endParaRPr>
            </a:p>
            <a:p>
              <a:pPr>
                <a:lnSpc>
                  <a:spcPct val="60000"/>
                </a:lnSpc>
                <a:spcBef>
                  <a:spcPct val="50000"/>
                </a:spcBef>
                <a:buFontTx/>
                <a:buChar char="•"/>
              </a:pPr>
              <a:r>
                <a:rPr lang="fr-FR" altLang="fr-FR" dirty="0" smtClean="0">
                  <a:solidFill>
                    <a:srgbClr val="000000"/>
                  </a:solidFill>
                  <a:latin typeface="Comic Sans MS" panose="030F0702030302020204" pitchFamily="66" charset="0"/>
                </a:rPr>
                <a:t> Système </a:t>
              </a:r>
              <a:r>
                <a:rPr lang="fr-FR" altLang="fr-FR" dirty="0">
                  <a:solidFill>
                    <a:srgbClr val="000000"/>
                  </a:solidFill>
                  <a:latin typeface="Comic Sans MS" panose="030F0702030302020204" pitchFamily="66" charset="0"/>
                </a:rPr>
                <a:t>hématopoïétique</a:t>
              </a:r>
            </a:p>
            <a:p>
              <a:pPr>
                <a:lnSpc>
                  <a:spcPct val="60000"/>
                </a:lnSpc>
                <a:spcBef>
                  <a:spcPct val="50000"/>
                </a:spcBef>
                <a:buFontTx/>
                <a:buChar char="•"/>
              </a:pPr>
              <a:r>
                <a:rPr lang="fr-FR" altLang="fr-FR" dirty="0" smtClean="0">
                  <a:solidFill>
                    <a:srgbClr val="000000"/>
                  </a:solidFill>
                  <a:latin typeface="Comic Sans MS" panose="030F0702030302020204" pitchFamily="66" charset="0"/>
                </a:rPr>
                <a:t> Neuromusculaires</a:t>
              </a:r>
              <a:endParaRPr lang="fr-FR" altLang="fr-FR" dirty="0">
                <a:solidFill>
                  <a:srgbClr val="000000"/>
                </a:solidFill>
                <a:latin typeface="Comic Sans MS" panose="030F0702030302020204" pitchFamily="66" charset="0"/>
              </a:endParaRPr>
            </a:p>
          </p:txBody>
        </p:sp>
        <p:sp>
          <p:nvSpPr>
            <p:cNvPr id="27662" name="Text Box 14"/>
            <p:cNvSpPr txBox="1">
              <a:spLocks noChangeArrowheads="1"/>
            </p:cNvSpPr>
            <p:nvPr/>
          </p:nvSpPr>
          <p:spPr bwMode="auto">
            <a:xfrm>
              <a:off x="3130" y="3022"/>
              <a:ext cx="2653" cy="1247"/>
            </a:xfrm>
            <a:prstGeom prst="rect">
              <a:avLst/>
            </a:prstGeom>
            <a:gr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fr-FR" altLang="fr-FR" sz="2000" b="1" dirty="0">
                  <a:solidFill>
                    <a:srgbClr val="0000FF"/>
                  </a:solidFill>
                  <a:latin typeface="Comic Sans MS" panose="030F0702030302020204" pitchFamily="66" charset="0"/>
                </a:rPr>
                <a:t>Anomalies de l’adaptation à l’effort</a:t>
              </a:r>
            </a:p>
            <a:p>
              <a:pPr>
                <a:lnSpc>
                  <a:spcPct val="70000"/>
                </a:lnSpc>
                <a:spcBef>
                  <a:spcPct val="50000"/>
                </a:spcBef>
                <a:buFontTx/>
                <a:buChar char="•"/>
              </a:pPr>
              <a:r>
                <a:rPr lang="fr-FR" altLang="fr-FR" b="1" dirty="0" smtClean="0">
                  <a:latin typeface="Comic Sans MS" panose="030F0702030302020204" pitchFamily="66" charset="0"/>
                </a:rPr>
                <a:t>Trisomie </a:t>
              </a:r>
              <a:r>
                <a:rPr lang="fr-FR" altLang="fr-FR" b="1" dirty="0">
                  <a:latin typeface="Comic Sans MS" panose="030F0702030302020204" pitchFamily="66" charset="0"/>
                </a:rPr>
                <a:t>21</a:t>
              </a:r>
            </a:p>
            <a:p>
              <a:pPr>
                <a:lnSpc>
                  <a:spcPct val="70000"/>
                </a:lnSpc>
                <a:spcBef>
                  <a:spcPct val="50000"/>
                </a:spcBef>
                <a:buFontTx/>
                <a:buChar char="•"/>
              </a:pPr>
              <a:r>
                <a:rPr lang="fr-FR" altLang="fr-FR" dirty="0" smtClean="0">
                  <a:latin typeface="Comic Sans MS" panose="030F0702030302020204" pitchFamily="66" charset="0"/>
                </a:rPr>
                <a:t> Syndrome </a:t>
              </a:r>
              <a:r>
                <a:rPr lang="fr-FR" altLang="fr-FR" dirty="0">
                  <a:latin typeface="Comic Sans MS" panose="030F0702030302020204" pitchFamily="66" charset="0"/>
                </a:rPr>
                <a:t>métabolique</a:t>
              </a:r>
            </a:p>
            <a:p>
              <a:pPr>
                <a:lnSpc>
                  <a:spcPct val="70000"/>
                </a:lnSpc>
                <a:spcBef>
                  <a:spcPct val="50000"/>
                </a:spcBef>
                <a:buFontTx/>
                <a:buChar char="•"/>
              </a:pPr>
              <a:r>
                <a:rPr lang="fr-FR" altLang="fr-FR" dirty="0" smtClean="0">
                  <a:latin typeface="Comic Sans MS" panose="030F0702030302020204" pitchFamily="66" charset="0"/>
                </a:rPr>
                <a:t> Pathologies hormonales</a:t>
              </a:r>
            </a:p>
            <a:p>
              <a:pPr>
                <a:lnSpc>
                  <a:spcPct val="70000"/>
                </a:lnSpc>
                <a:spcBef>
                  <a:spcPct val="50000"/>
                </a:spcBef>
                <a:buFontTx/>
                <a:buChar char="•"/>
              </a:pPr>
              <a:r>
                <a:rPr lang="fr-FR" altLang="fr-FR" dirty="0">
                  <a:latin typeface="Comic Sans MS" panose="030F0702030302020204" pitchFamily="66" charset="0"/>
                </a:rPr>
                <a:t> </a:t>
              </a:r>
              <a:r>
                <a:rPr lang="fr-FR" altLang="fr-FR" dirty="0" smtClean="0">
                  <a:latin typeface="Comic Sans MS" panose="030F0702030302020204" pitchFamily="66" charset="0"/>
                </a:rPr>
                <a:t>Dysautonomie</a:t>
              </a:r>
              <a:endParaRPr lang="fr-FR" altLang="fr-FR" dirty="0">
                <a:latin typeface="Comic Sans MS" panose="030F0702030302020204" pitchFamily="66" charset="0"/>
              </a:endParaRPr>
            </a:p>
          </p:txBody>
        </p:sp>
      </p:grpSp>
    </p:spTree>
    <p:extLst>
      <p:ext uri="{BB962C8B-B14F-4D97-AF65-F5344CB8AC3E}">
        <p14:creationId xmlns:p14="http://schemas.microsoft.com/office/powerpoint/2010/main" val="1507211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5434" y="260648"/>
            <a:ext cx="8892480" cy="58326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ctr">
              <a:buNone/>
            </a:pPr>
            <a:r>
              <a:rPr lang="fr-FR" altLang="fr-FR" sz="2400" b="1" dirty="0" smtClean="0">
                <a:latin typeface="Comic Sans MS" panose="030F0702030302020204" pitchFamily="66" charset="0"/>
              </a:rPr>
              <a:t>Les caractéristiques propres à la T21 sont aussi des facteurs explicatifs de cette moindre condition physique </a:t>
            </a:r>
          </a:p>
          <a:p>
            <a:pPr marL="457200" lvl="1" indent="0">
              <a:buNone/>
            </a:pPr>
            <a:endParaRPr lang="fr-FR" altLang="fr-FR" sz="2200" b="1" u="sng" dirty="0">
              <a:latin typeface="Comic Sans MS" panose="030F0702030302020204" pitchFamily="66" charset="0"/>
            </a:endParaRPr>
          </a:p>
          <a:p>
            <a:pPr marL="914400" lvl="1" indent="-457200">
              <a:lnSpc>
                <a:spcPct val="80000"/>
              </a:lnSpc>
              <a:buAutoNum type="arabicPeriod"/>
            </a:pPr>
            <a:r>
              <a:rPr lang="fr-FR" altLang="fr-FR" sz="2200" b="1" u="sng" dirty="0" smtClean="0">
                <a:latin typeface="Comic Sans MS" panose="030F0702030302020204" pitchFamily="66" charset="0"/>
              </a:rPr>
              <a:t>La composition corporelle</a:t>
            </a:r>
            <a:r>
              <a:rPr lang="fr-FR" altLang="fr-FR" sz="2200" b="1" dirty="0" smtClean="0">
                <a:latin typeface="Comic Sans MS" panose="030F0702030302020204" pitchFamily="66" charset="0"/>
              </a:rPr>
              <a:t>: tendance à l’obésité</a:t>
            </a:r>
          </a:p>
          <a:p>
            <a:pPr marL="914400" lvl="1" indent="-457200">
              <a:lnSpc>
                <a:spcPct val="80000"/>
              </a:lnSpc>
              <a:buAutoNum type="arabicPeriod"/>
            </a:pPr>
            <a:endParaRPr lang="fr-FR" altLang="fr-FR" sz="2200" b="1" dirty="0" smtClean="0">
              <a:latin typeface="Comic Sans MS" panose="030F0702030302020204" pitchFamily="66" charset="0"/>
            </a:endParaRPr>
          </a:p>
          <a:p>
            <a:pPr marL="457200" lvl="1" indent="0">
              <a:lnSpc>
                <a:spcPct val="80000"/>
              </a:lnSpc>
              <a:buNone/>
            </a:pPr>
            <a:r>
              <a:rPr lang="fr-FR" altLang="fr-FR" sz="2200" b="1" dirty="0" smtClean="0">
                <a:latin typeface="Comic Sans MS" panose="030F0702030302020204" pitchFamily="66" charset="0"/>
              </a:rPr>
              <a:t>2. </a:t>
            </a:r>
            <a:r>
              <a:rPr lang="fr-FR" altLang="fr-FR" sz="2200" b="1" u="sng" dirty="0" smtClean="0">
                <a:latin typeface="Comic Sans MS" panose="030F0702030302020204" pitchFamily="66" charset="0"/>
              </a:rPr>
              <a:t>Le déficit de force</a:t>
            </a:r>
            <a:r>
              <a:rPr lang="fr-FR" altLang="fr-FR" sz="2200" b="1" dirty="0" smtClean="0">
                <a:latin typeface="Comic Sans MS" panose="030F0702030302020204" pitchFamily="66" charset="0"/>
              </a:rPr>
              <a:t> </a:t>
            </a:r>
          </a:p>
          <a:p>
            <a:pPr marL="457200" lvl="1" indent="0">
              <a:lnSpc>
                <a:spcPct val="80000"/>
              </a:lnSpc>
              <a:buNone/>
            </a:pPr>
            <a:endParaRPr lang="fr-FR" altLang="fr-FR" sz="2200" b="1" dirty="0" smtClean="0">
              <a:latin typeface="Comic Sans MS" panose="030F0702030302020204" pitchFamily="66" charset="0"/>
            </a:endParaRPr>
          </a:p>
          <a:p>
            <a:pPr marL="457200" lvl="1" indent="0">
              <a:buNone/>
            </a:pPr>
            <a:r>
              <a:rPr lang="fr-FR" altLang="fr-FR" sz="2200" b="1" dirty="0" smtClean="0">
                <a:latin typeface="Comic Sans MS" panose="030F0702030302020204" pitchFamily="66" charset="0"/>
              </a:rPr>
              <a:t>3. </a:t>
            </a:r>
            <a:r>
              <a:rPr lang="fr-FR" altLang="fr-FR" sz="2200" b="1" u="sng" dirty="0" smtClean="0">
                <a:latin typeface="Comic Sans MS" panose="030F0702030302020204" pitchFamily="66" charset="0"/>
              </a:rPr>
              <a:t>La capacité aérobie</a:t>
            </a:r>
            <a:r>
              <a:rPr lang="fr-FR" altLang="fr-FR" sz="2200" b="1" dirty="0" smtClean="0">
                <a:latin typeface="Comic Sans MS" panose="030F0702030302020204" pitchFamily="66" charset="0"/>
              </a:rPr>
              <a:t>: VO</a:t>
            </a:r>
            <a:r>
              <a:rPr lang="fr-FR" altLang="fr-FR" sz="2200" b="1" baseline="-25000" dirty="0" smtClean="0">
                <a:latin typeface="Comic Sans MS" panose="030F0702030302020204" pitchFamily="66" charset="0"/>
              </a:rPr>
              <a:t>2 </a:t>
            </a:r>
            <a:r>
              <a:rPr lang="fr-FR" altLang="fr-FR" sz="2200" b="1" dirty="0" smtClean="0">
                <a:latin typeface="Comic Sans MS" panose="030F0702030302020204" pitchFamily="66" charset="0"/>
              </a:rPr>
              <a:t>plus faible (~10-15%) par rapport à des témoins du même âge</a:t>
            </a:r>
          </a:p>
          <a:p>
            <a:pPr marL="457200" lvl="1" indent="0">
              <a:lnSpc>
                <a:spcPct val="80000"/>
              </a:lnSpc>
              <a:buNone/>
            </a:pPr>
            <a:endParaRPr lang="fr-FR" altLang="fr-FR" sz="2200" b="1" dirty="0" smtClean="0">
              <a:latin typeface="Comic Sans MS" panose="030F0702030302020204" pitchFamily="66" charset="0"/>
            </a:endParaRPr>
          </a:p>
          <a:p>
            <a:pPr lvl="1" algn="just">
              <a:lnSpc>
                <a:spcPct val="90000"/>
              </a:lnSpc>
              <a:buFont typeface="Wingdings 3" pitchFamily="18" charset="2"/>
              <a:buChar char="9"/>
            </a:pPr>
            <a:r>
              <a:rPr lang="fr-FR" altLang="fr-FR" sz="2200" b="1" dirty="0">
                <a:solidFill>
                  <a:srgbClr val="00B050"/>
                </a:solidFill>
                <a:latin typeface="Comic Sans MS" panose="030F0702030302020204" pitchFamily="66" charset="0"/>
                <a:sym typeface="Wingdings 3"/>
              </a:rPr>
              <a:t>FC de </a:t>
            </a:r>
            <a:r>
              <a:rPr lang="fr-FR" altLang="fr-FR" sz="2200" b="1" dirty="0" smtClean="0">
                <a:solidFill>
                  <a:srgbClr val="00B050"/>
                </a:solidFill>
                <a:latin typeface="Comic Sans MS" panose="030F0702030302020204" pitchFamily="66" charset="0"/>
                <a:sym typeface="Wingdings 3"/>
              </a:rPr>
              <a:t>repos et </a:t>
            </a:r>
            <a:r>
              <a:rPr lang="fr-FR" altLang="fr-FR" sz="2200" b="1" dirty="0" err="1" smtClean="0">
                <a:solidFill>
                  <a:srgbClr val="00B050"/>
                </a:solidFill>
                <a:latin typeface="Comic Sans MS" panose="030F0702030302020204" pitchFamily="66" charset="0"/>
                <a:sym typeface="Wingdings 3"/>
              </a:rPr>
              <a:t>FC</a:t>
            </a:r>
            <a:r>
              <a:rPr lang="fr-FR" altLang="fr-FR" sz="2200" b="1" baseline="-25000" dirty="0" err="1" smtClean="0">
                <a:solidFill>
                  <a:srgbClr val="00B050"/>
                </a:solidFill>
                <a:latin typeface="Comic Sans MS" panose="030F0702030302020204" pitchFamily="66" charset="0"/>
                <a:sym typeface="Wingdings 3"/>
              </a:rPr>
              <a:t>max</a:t>
            </a:r>
            <a:r>
              <a:rPr lang="fr-FR" altLang="fr-FR" sz="2200" b="1" dirty="0" smtClean="0">
                <a:solidFill>
                  <a:srgbClr val="00B050"/>
                </a:solidFill>
                <a:latin typeface="Comic Sans MS" panose="030F0702030302020204" pitchFamily="66" charset="0"/>
                <a:sym typeface="Wingdings 3"/>
              </a:rPr>
              <a:t> plus basses (dysautonomie et donc rôle du SNA)</a:t>
            </a:r>
          </a:p>
          <a:p>
            <a:pPr lvl="1" algn="just">
              <a:lnSpc>
                <a:spcPct val="90000"/>
              </a:lnSpc>
              <a:buFont typeface="Wingdings 3" pitchFamily="18" charset="2"/>
              <a:buChar char="9"/>
            </a:pPr>
            <a:r>
              <a:rPr lang="fr-FR" altLang="fr-FR" sz="2200" b="1" dirty="0" smtClean="0">
                <a:solidFill>
                  <a:srgbClr val="00B050"/>
                </a:solidFill>
                <a:latin typeface="Comic Sans MS" panose="030F0702030302020204" pitchFamily="66" charset="0"/>
                <a:sym typeface="Wingdings 3"/>
              </a:rPr>
              <a:t>Des anomalies endocriniennes variées et multiples</a:t>
            </a:r>
          </a:p>
          <a:p>
            <a:pPr lvl="1" algn="just">
              <a:lnSpc>
                <a:spcPct val="90000"/>
              </a:lnSpc>
              <a:buFont typeface="Wingdings 3" pitchFamily="18" charset="2"/>
              <a:buChar char="9"/>
            </a:pPr>
            <a:r>
              <a:rPr lang="fr-FR" altLang="fr-FR" sz="2200" b="1" dirty="0" smtClean="0">
                <a:solidFill>
                  <a:srgbClr val="00B050"/>
                </a:solidFill>
                <a:latin typeface="Comic Sans MS" panose="030F0702030302020204" pitchFamily="66" charset="0"/>
                <a:sym typeface="Wingdings 3"/>
              </a:rPr>
              <a:t>Un déficit de stimulations physiques dès le plus jeune âge</a:t>
            </a:r>
          </a:p>
        </p:txBody>
      </p:sp>
    </p:spTree>
    <p:extLst>
      <p:ext uri="{BB962C8B-B14F-4D97-AF65-F5344CB8AC3E}">
        <p14:creationId xmlns:p14="http://schemas.microsoft.com/office/powerpoint/2010/main" val="20069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44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544" y="382097"/>
            <a:ext cx="8208912" cy="954107"/>
          </a:xfrm>
          <a:prstGeom prst="rect">
            <a:avLst/>
          </a:prstGeom>
          <a:noFill/>
        </p:spPr>
        <p:txBody>
          <a:bodyPr wrap="square" rtlCol="0">
            <a:spAutoFit/>
          </a:bodyPr>
          <a:lstStyle/>
          <a:p>
            <a:pPr algn="ctr"/>
            <a:r>
              <a:rPr lang="fr-FR" sz="2800" b="1" dirty="0" smtClean="0">
                <a:latin typeface="Comic Sans MS" panose="030F0702030302020204" pitchFamily="66" charset="0"/>
              </a:rPr>
              <a:t>Donc si on stimule par l’AP un jeune enfant, </a:t>
            </a:r>
          </a:p>
          <a:p>
            <a:pPr algn="ctr"/>
            <a:r>
              <a:rPr lang="fr-FR" sz="2800" b="1" dirty="0" smtClean="0">
                <a:latin typeface="Comic Sans MS" panose="030F0702030302020204" pitchFamily="66" charset="0"/>
              </a:rPr>
              <a:t>en contrôlant son environnement </a:t>
            </a:r>
            <a:endParaRPr lang="fr-FR" sz="2800" b="1" dirty="0">
              <a:latin typeface="Comic Sans MS" panose="030F0702030302020204" pitchFamily="66" charset="0"/>
            </a:endParaRPr>
          </a:p>
        </p:txBody>
      </p:sp>
      <p:sp>
        <p:nvSpPr>
          <p:cNvPr id="8" name="Rectangle à coins arrondis 7"/>
          <p:cNvSpPr/>
          <p:nvPr/>
        </p:nvSpPr>
        <p:spPr>
          <a:xfrm>
            <a:off x="5760132" y="2348880"/>
            <a:ext cx="3060340" cy="1584176"/>
          </a:xfrm>
          <a:prstGeom prst="wedgeRoundRectCallout">
            <a:avLst>
              <a:gd name="adj1" fmla="val -52773"/>
              <a:gd name="adj2" fmla="val -82797"/>
              <a:gd name="adj3" fmla="val 16667"/>
            </a:avLst>
          </a:prstGeom>
          <a:solidFill>
            <a:srgbClr val="EFAD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90000"/>
              </a:lnSpc>
            </a:pPr>
            <a:r>
              <a:rPr lang="fr-FR" altLang="fr-FR" sz="2200" b="1" dirty="0">
                <a:solidFill>
                  <a:schemeClr val="tx1"/>
                </a:solidFill>
                <a:latin typeface="Comic Sans MS" panose="030F0702030302020204" pitchFamily="66" charset="0"/>
                <a:sym typeface="Wingdings 3"/>
              </a:rPr>
              <a:t>Normaliser la courbe de poids</a:t>
            </a:r>
          </a:p>
        </p:txBody>
      </p:sp>
      <p:grpSp>
        <p:nvGrpSpPr>
          <p:cNvPr id="12" name="Groupe 11"/>
          <p:cNvGrpSpPr/>
          <p:nvPr/>
        </p:nvGrpSpPr>
        <p:grpSpPr>
          <a:xfrm>
            <a:off x="827584" y="4724866"/>
            <a:ext cx="4752528" cy="1656454"/>
            <a:chOff x="323528" y="5125161"/>
            <a:chExt cx="4752528" cy="1944216"/>
          </a:xfrm>
          <a:solidFill>
            <a:schemeClr val="accent5">
              <a:lumMod val="40000"/>
              <a:lumOff val="60000"/>
            </a:schemeClr>
          </a:solidFill>
        </p:grpSpPr>
        <p:sp>
          <p:nvSpPr>
            <p:cNvPr id="9" name="Rectangle à coins arrondis 8"/>
            <p:cNvSpPr/>
            <p:nvPr/>
          </p:nvSpPr>
          <p:spPr>
            <a:xfrm flipV="1">
              <a:off x="323528" y="5125161"/>
              <a:ext cx="4752528" cy="1944216"/>
            </a:xfrm>
            <a:prstGeom prst="wedgeRoundRectCallout">
              <a:avLst>
                <a:gd name="adj1" fmla="val 48460"/>
                <a:gd name="adj2" fmla="val 13882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endParaRPr>
            </a:p>
          </p:txBody>
        </p:sp>
        <p:sp>
          <p:nvSpPr>
            <p:cNvPr id="10" name="Rectangle 9"/>
            <p:cNvSpPr/>
            <p:nvPr/>
          </p:nvSpPr>
          <p:spPr>
            <a:xfrm>
              <a:off x="379771" y="5613856"/>
              <a:ext cx="4464495" cy="1006431"/>
            </a:xfrm>
            <a:prstGeom prst="rect">
              <a:avLst/>
            </a:prstGeom>
            <a:solidFill>
              <a:schemeClr val="accent4">
                <a:lumMod val="40000"/>
                <a:lumOff val="60000"/>
              </a:schemeClr>
            </a:solidFill>
          </p:spPr>
          <p:txBody>
            <a:bodyPr wrap="square">
              <a:spAutoFit/>
            </a:bodyPr>
            <a:lstStyle/>
            <a:p>
              <a:pPr lvl="1" algn="ctr">
                <a:lnSpc>
                  <a:spcPct val="90000"/>
                </a:lnSpc>
              </a:pPr>
              <a:r>
                <a:rPr lang="fr-FR" altLang="fr-FR" sz="2200" b="1" dirty="0">
                  <a:solidFill>
                    <a:schemeClr val="tx2">
                      <a:lumMod val="75000"/>
                    </a:schemeClr>
                  </a:solidFill>
                  <a:latin typeface="Comic Sans MS" panose="030F0702030302020204" pitchFamily="66" charset="0"/>
                  <a:sym typeface="Wingdings 3"/>
                </a:rPr>
                <a:t>Corriger les anomalies adaptatives endocriniennes à l’effort </a:t>
              </a:r>
            </a:p>
          </p:txBody>
        </p:sp>
      </p:grpSp>
      <p:sp>
        <p:nvSpPr>
          <p:cNvPr id="11" name="Bulle ronde 10"/>
          <p:cNvSpPr/>
          <p:nvPr/>
        </p:nvSpPr>
        <p:spPr>
          <a:xfrm flipV="1">
            <a:off x="323528" y="1556792"/>
            <a:ext cx="4696285" cy="2376264"/>
          </a:xfrm>
          <a:prstGeom prst="wedgeEllipseCallout">
            <a:avLst>
              <a:gd name="adj1" fmla="val 46307"/>
              <a:gd name="adj2" fmla="val 8107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Rectangle 3"/>
          <p:cNvSpPr/>
          <p:nvPr/>
        </p:nvSpPr>
        <p:spPr>
          <a:xfrm>
            <a:off x="179512" y="2045864"/>
            <a:ext cx="4440189" cy="1311128"/>
          </a:xfrm>
          <a:prstGeom prst="rect">
            <a:avLst/>
          </a:prstGeom>
          <a:noFill/>
        </p:spPr>
        <p:txBody>
          <a:bodyPr wrap="square">
            <a:spAutoFit/>
          </a:bodyPr>
          <a:lstStyle/>
          <a:p>
            <a:pPr lvl="1" algn="ctr">
              <a:lnSpc>
                <a:spcPct val="90000"/>
              </a:lnSpc>
            </a:pPr>
            <a:r>
              <a:rPr lang="fr-FR" altLang="fr-FR" sz="2200" b="1" dirty="0" smtClean="0">
                <a:solidFill>
                  <a:schemeClr val="bg1"/>
                </a:solidFill>
                <a:latin typeface="Comic Sans MS" panose="030F0702030302020204" pitchFamily="66" charset="0"/>
                <a:sym typeface="Wingdings 3"/>
              </a:rPr>
              <a:t>Améliorer la fonction cardiovasculaire</a:t>
            </a:r>
          </a:p>
          <a:p>
            <a:pPr lvl="1" algn="ctr">
              <a:lnSpc>
                <a:spcPct val="90000"/>
              </a:lnSpc>
            </a:pPr>
            <a:r>
              <a:rPr lang="fr-FR" altLang="fr-FR" sz="2200" b="1" dirty="0" smtClean="0">
                <a:solidFill>
                  <a:schemeClr val="bg1"/>
                </a:solidFill>
                <a:latin typeface="Comic Sans MS" panose="030F0702030302020204" pitchFamily="66" charset="0"/>
                <a:sym typeface="Wingdings 3"/>
              </a:rPr>
              <a:t>Diminuer les facteurs de risque associés</a:t>
            </a:r>
            <a:endParaRPr lang="fr-FR" altLang="fr-FR" sz="2200" b="1" dirty="0">
              <a:solidFill>
                <a:schemeClr val="bg1"/>
              </a:solidFill>
              <a:latin typeface="Comic Sans MS" panose="030F0702030302020204" pitchFamily="66" charset="0"/>
              <a:sym typeface="Wingdings 3"/>
            </a:endParaRPr>
          </a:p>
        </p:txBody>
      </p:sp>
      <p:sp>
        <p:nvSpPr>
          <p:cNvPr id="15" name="Pensées 14"/>
          <p:cNvSpPr/>
          <p:nvPr/>
        </p:nvSpPr>
        <p:spPr>
          <a:xfrm>
            <a:off x="6012160" y="4581128"/>
            <a:ext cx="2952328" cy="1656184"/>
          </a:xfrm>
          <a:prstGeom prst="cloudCallout">
            <a:avLst>
              <a:gd name="adj1" fmla="val -66624"/>
              <a:gd name="adj2" fmla="val -9034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omic Sans MS" panose="030F0702030302020204" pitchFamily="66" charset="0"/>
              </a:rPr>
              <a:t>Et tous les autres bénéfices associés connus </a:t>
            </a:r>
            <a:endParaRPr lang="fr-FR"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3195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73811"/>
            <a:ext cx="4824090" cy="6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4" name="Text Box 2"/>
          <p:cNvSpPr txBox="1">
            <a:spLocks noChangeArrowheads="1"/>
          </p:cNvSpPr>
          <p:nvPr/>
        </p:nvSpPr>
        <p:spPr bwMode="auto">
          <a:xfrm>
            <a:off x="76200" y="71063"/>
            <a:ext cx="8991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fr-FR" altLang="fr-FR" sz="2400" dirty="0">
                <a:solidFill>
                  <a:srgbClr val="FFFFFF"/>
                </a:solidFill>
                <a:latin typeface="Comic Sans MS" pitchFamily="66" charset="0"/>
              </a:rPr>
              <a:t>Actuellement, la prise en charge des Ts21 permet d ’atteindre des résultats plus que satisfaisants. </a:t>
            </a:r>
          </a:p>
          <a:p>
            <a:pPr fontAlgn="base">
              <a:spcBef>
                <a:spcPct val="0"/>
              </a:spcBef>
              <a:spcAft>
                <a:spcPct val="0"/>
              </a:spcAft>
            </a:pPr>
            <a:r>
              <a:rPr lang="fr-FR" altLang="fr-FR" sz="2400" dirty="0" smtClean="0">
                <a:solidFill>
                  <a:srgbClr val="FFFFFF"/>
                </a:solidFill>
                <a:latin typeface="Comic Sans MS" pitchFamily="66" charset="0"/>
              </a:rPr>
              <a:t>L’expérience </a:t>
            </a:r>
            <a:r>
              <a:rPr lang="fr-FR" altLang="fr-FR" sz="2400" dirty="0">
                <a:solidFill>
                  <a:srgbClr val="FFFFFF"/>
                </a:solidFill>
                <a:latin typeface="Comic Sans MS" pitchFamily="66" charset="0"/>
              </a:rPr>
              <a:t>menée </a:t>
            </a:r>
            <a:r>
              <a:rPr lang="fr-FR" altLang="fr-FR" sz="2400" dirty="0" smtClean="0">
                <a:solidFill>
                  <a:srgbClr val="FFFFFF"/>
                </a:solidFill>
                <a:latin typeface="Comic Sans MS" pitchFamily="66" charset="0"/>
              </a:rPr>
              <a:t>dans le bassin</a:t>
            </a:r>
          </a:p>
          <a:p>
            <a:pPr fontAlgn="base">
              <a:spcBef>
                <a:spcPct val="0"/>
              </a:spcBef>
              <a:spcAft>
                <a:spcPct val="0"/>
              </a:spcAft>
            </a:pPr>
            <a:r>
              <a:rPr lang="fr-FR" altLang="fr-FR" sz="2400" dirty="0" smtClean="0">
                <a:solidFill>
                  <a:srgbClr val="FFFFFF"/>
                </a:solidFill>
                <a:latin typeface="Comic Sans MS" pitchFamily="66" charset="0"/>
              </a:rPr>
              <a:t>Grenoblois </a:t>
            </a:r>
            <a:r>
              <a:rPr lang="fr-FR" altLang="fr-FR" sz="2400" dirty="0">
                <a:solidFill>
                  <a:srgbClr val="FFFFFF"/>
                </a:solidFill>
                <a:latin typeface="Comic Sans MS" pitchFamily="66" charset="0"/>
              </a:rPr>
              <a:t>depuis maintenant plus </a:t>
            </a:r>
            <a:endParaRPr lang="fr-FR" altLang="fr-FR" sz="2400" dirty="0" smtClean="0">
              <a:solidFill>
                <a:srgbClr val="FFFFFF"/>
              </a:solidFill>
              <a:latin typeface="Comic Sans MS" pitchFamily="66" charset="0"/>
            </a:endParaRPr>
          </a:p>
          <a:p>
            <a:pPr fontAlgn="base">
              <a:spcBef>
                <a:spcPct val="0"/>
              </a:spcBef>
              <a:spcAft>
                <a:spcPct val="0"/>
              </a:spcAft>
            </a:pPr>
            <a:r>
              <a:rPr lang="fr-FR" altLang="fr-FR" sz="2400" dirty="0" smtClean="0">
                <a:solidFill>
                  <a:srgbClr val="FFFFFF"/>
                </a:solidFill>
                <a:latin typeface="Comic Sans MS" pitchFamily="66" charset="0"/>
              </a:rPr>
              <a:t>de </a:t>
            </a:r>
            <a:r>
              <a:rPr lang="fr-FR" altLang="fr-FR" sz="2400" dirty="0">
                <a:solidFill>
                  <a:srgbClr val="FFFFFF"/>
                </a:solidFill>
                <a:latin typeface="Comic Sans MS" pitchFamily="66" charset="0"/>
              </a:rPr>
              <a:t>10 ans permet de mesurer les </a:t>
            </a:r>
            <a:endParaRPr lang="fr-FR" altLang="fr-FR" sz="2400" dirty="0" smtClean="0">
              <a:solidFill>
                <a:srgbClr val="FFFFFF"/>
              </a:solidFill>
              <a:latin typeface="Comic Sans MS" pitchFamily="66" charset="0"/>
            </a:endParaRPr>
          </a:p>
          <a:p>
            <a:pPr fontAlgn="base">
              <a:spcBef>
                <a:spcPct val="0"/>
              </a:spcBef>
              <a:spcAft>
                <a:spcPct val="0"/>
              </a:spcAft>
            </a:pPr>
            <a:r>
              <a:rPr lang="fr-FR" altLang="fr-FR" sz="2400" dirty="0" smtClean="0">
                <a:solidFill>
                  <a:srgbClr val="FFFFFF"/>
                </a:solidFill>
                <a:latin typeface="Comic Sans MS" pitchFamily="66" charset="0"/>
              </a:rPr>
              <a:t>progrès </a:t>
            </a:r>
            <a:r>
              <a:rPr lang="fr-FR" altLang="fr-FR" sz="2400" dirty="0">
                <a:solidFill>
                  <a:srgbClr val="FFFFFF"/>
                </a:solidFill>
                <a:latin typeface="Comic Sans MS" pitchFamily="66" charset="0"/>
              </a:rPr>
              <a:t>réalisés dans ce domaine. </a:t>
            </a:r>
          </a:p>
          <a:p>
            <a:pPr algn="ctr" fontAlgn="base">
              <a:spcBef>
                <a:spcPct val="0"/>
              </a:spcBef>
              <a:spcAft>
                <a:spcPct val="0"/>
              </a:spcAft>
            </a:pPr>
            <a:endParaRPr lang="fr-FR" altLang="fr-FR" sz="2400" dirty="0">
              <a:solidFill>
                <a:srgbClr val="FFFFFF"/>
              </a:solidFill>
              <a:latin typeface="Comic Sans MS" pitchFamily="66" charset="0"/>
            </a:endParaRP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2738"/>
            <a:ext cx="3529013"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2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68560" y="152400"/>
            <a:ext cx="8207896"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sz="2000" dirty="0">
                <a:latin typeface="Comic Sans MS" panose="030F0702030302020204" pitchFamily="66" charset="0"/>
              </a:rPr>
              <a:t>Evolution des résultats sous l’effet de l’entraînement des </a:t>
            </a:r>
            <a:r>
              <a:rPr lang="fr-FR" altLang="fr-FR" sz="2000" dirty="0" smtClean="0">
                <a:latin typeface="Comic Sans MS" panose="030F0702030302020204" pitchFamily="66" charset="0"/>
              </a:rPr>
              <a:t>Ts21</a:t>
            </a:r>
            <a:endParaRPr lang="fr-FR" altLang="fr-FR" sz="2000" dirty="0">
              <a:latin typeface="Comic Sans MS" panose="030F0702030302020204" pitchFamily="66" charset="0"/>
            </a:endParaRPr>
          </a:p>
        </p:txBody>
      </p:sp>
      <p:pic>
        <p:nvPicPr>
          <p:cNvPr id="860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70000"/>
            <a:ext cx="4419600"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4437063"/>
            <a:ext cx="444182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36" name="Line 20"/>
          <p:cNvSpPr>
            <a:spLocks noChangeShapeType="1"/>
          </p:cNvSpPr>
          <p:nvPr/>
        </p:nvSpPr>
        <p:spPr bwMode="auto">
          <a:xfrm>
            <a:off x="0" y="4437063"/>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6033" name="Text Box 17"/>
          <p:cNvSpPr txBox="1">
            <a:spLocks noChangeArrowheads="1"/>
          </p:cNvSpPr>
          <p:nvPr/>
        </p:nvSpPr>
        <p:spPr bwMode="auto">
          <a:xfrm>
            <a:off x="34925" y="4869160"/>
            <a:ext cx="4248150" cy="336550"/>
          </a:xfrm>
          <a:prstGeom prst="rect">
            <a:avLst/>
          </a:prstGeom>
          <a:solidFill>
            <a:schemeClr val="bg1"/>
          </a:solidFill>
          <a:ln>
            <a:noFill/>
          </a:ln>
          <a:effectLst/>
          <a:extLst/>
        </p:spPr>
        <p:txBody>
          <a:bodyPr>
            <a:spAutoFit/>
          </a:bodyPr>
          <a:lstStyle/>
          <a:p>
            <a:r>
              <a:rPr lang="fr-FR" altLang="fr-FR" sz="1600" b="1" i="1" dirty="0" err="1" smtClean="0">
                <a:latin typeface="Times New Roman" pitchFamily="18" charset="0"/>
              </a:rPr>
              <a:t>Fernhall</a:t>
            </a:r>
            <a:r>
              <a:rPr lang="fr-FR" altLang="fr-FR" sz="1600" b="1" i="1" dirty="0" smtClean="0">
                <a:latin typeface="Times New Roman" pitchFamily="18" charset="0"/>
              </a:rPr>
              <a:t> et al. Arch </a:t>
            </a:r>
            <a:r>
              <a:rPr lang="fr-FR" altLang="fr-FR" sz="1600" b="1" i="1" dirty="0" err="1">
                <a:latin typeface="Times New Roman" pitchFamily="18" charset="0"/>
              </a:rPr>
              <a:t>Phys</a:t>
            </a:r>
            <a:r>
              <a:rPr lang="fr-FR" altLang="fr-FR" sz="1600" b="1" i="1" dirty="0">
                <a:latin typeface="Times New Roman" pitchFamily="18" charset="0"/>
              </a:rPr>
              <a:t> Med </a:t>
            </a:r>
            <a:r>
              <a:rPr lang="fr-FR" altLang="fr-FR" sz="1600" b="1" i="1" dirty="0" err="1">
                <a:latin typeface="Times New Roman" pitchFamily="18" charset="0"/>
              </a:rPr>
              <a:t>Rehab</a:t>
            </a:r>
            <a:r>
              <a:rPr lang="fr-FR" altLang="fr-FR" sz="1600" b="1" i="1" dirty="0">
                <a:latin typeface="Times New Roman" pitchFamily="18" charset="0"/>
              </a:rPr>
              <a:t>, 86; 2005</a:t>
            </a:r>
          </a:p>
        </p:txBody>
      </p:sp>
      <p:sp>
        <p:nvSpPr>
          <p:cNvPr id="86037" name="Line 21"/>
          <p:cNvSpPr>
            <a:spLocks noChangeShapeType="1"/>
          </p:cNvSpPr>
          <p:nvPr/>
        </p:nvSpPr>
        <p:spPr bwMode="auto">
          <a:xfrm>
            <a:off x="4572000" y="1052513"/>
            <a:ext cx="0" cy="54721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5122"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00856" y="1196752"/>
            <a:ext cx="44862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2704" y="5085184"/>
            <a:ext cx="4495800" cy="95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7" name="Text Box 11"/>
          <p:cNvSpPr txBox="1">
            <a:spLocks noChangeArrowheads="1"/>
          </p:cNvSpPr>
          <p:nvPr/>
        </p:nvSpPr>
        <p:spPr bwMode="auto">
          <a:xfrm>
            <a:off x="4608148" y="5868561"/>
            <a:ext cx="4515131" cy="584775"/>
          </a:xfrm>
          <a:prstGeom prst="rect">
            <a:avLst/>
          </a:prstGeom>
          <a:solidFill>
            <a:schemeClr val="bg1"/>
          </a:solidFill>
          <a:ln>
            <a:noFill/>
          </a:ln>
          <a:effectLst/>
          <a:extLst/>
        </p:spPr>
        <p:txBody>
          <a:bodyPr wrap="square">
            <a:spAutoFit/>
          </a:bodyPr>
          <a:lstStyle/>
          <a:p>
            <a:r>
              <a:rPr lang="fr-FR" altLang="fr-FR" sz="1600" b="1" i="1" dirty="0" smtClean="0">
                <a:latin typeface="Times New Roman" pitchFamily="18" charset="0"/>
              </a:rPr>
              <a:t>Bricout et al. Journal </a:t>
            </a:r>
            <a:r>
              <a:rPr lang="fr-FR" altLang="fr-FR" sz="1600" b="1" i="1" dirty="0">
                <a:latin typeface="Times New Roman" pitchFamily="18" charset="0"/>
              </a:rPr>
              <a:t>of </a:t>
            </a:r>
            <a:r>
              <a:rPr lang="fr-FR" altLang="fr-FR" sz="1600" b="1" i="1" dirty="0" err="1">
                <a:latin typeface="Times New Roman" pitchFamily="18" charset="0"/>
              </a:rPr>
              <a:t>neuroendocrinology</a:t>
            </a:r>
            <a:r>
              <a:rPr lang="fr-FR" altLang="fr-FR" sz="1600" b="1" i="1" dirty="0">
                <a:latin typeface="Times New Roman" pitchFamily="18" charset="0"/>
              </a:rPr>
              <a:t>, 20:558-565; 2008</a:t>
            </a:r>
          </a:p>
        </p:txBody>
      </p:sp>
      <p:grpSp>
        <p:nvGrpSpPr>
          <p:cNvPr id="8" name="Groupe 7"/>
          <p:cNvGrpSpPr/>
          <p:nvPr/>
        </p:nvGrpSpPr>
        <p:grpSpPr>
          <a:xfrm>
            <a:off x="4139952" y="2719903"/>
            <a:ext cx="3877884" cy="798747"/>
            <a:chOff x="4139952" y="2719903"/>
            <a:chExt cx="3877884" cy="798747"/>
          </a:xfrm>
        </p:grpSpPr>
        <p:cxnSp>
          <p:nvCxnSpPr>
            <p:cNvPr id="4" name="Connecteur droit avec flèche 3"/>
            <p:cNvCxnSpPr/>
            <p:nvPr/>
          </p:nvCxnSpPr>
          <p:spPr>
            <a:xfrm flipH="1">
              <a:off x="4139952" y="2719903"/>
              <a:ext cx="387788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4139952" y="2907180"/>
              <a:ext cx="3766195" cy="6114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e 11"/>
          <p:cNvGrpSpPr/>
          <p:nvPr/>
        </p:nvGrpSpPr>
        <p:grpSpPr>
          <a:xfrm>
            <a:off x="2339975" y="2620039"/>
            <a:ext cx="6675041" cy="996748"/>
            <a:chOff x="2339975" y="2620039"/>
            <a:chExt cx="6675041" cy="996748"/>
          </a:xfrm>
        </p:grpSpPr>
        <p:sp>
          <p:nvSpPr>
            <p:cNvPr id="86040" name="Rectangle 24"/>
            <p:cNvSpPr>
              <a:spLocks noChangeArrowheads="1"/>
            </p:cNvSpPr>
            <p:nvPr/>
          </p:nvSpPr>
          <p:spPr bwMode="auto">
            <a:xfrm>
              <a:off x="2339975" y="2817965"/>
              <a:ext cx="792163" cy="17843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42" name="Rectangle 26"/>
            <p:cNvSpPr>
              <a:spLocks noChangeArrowheads="1"/>
            </p:cNvSpPr>
            <p:nvPr/>
          </p:nvSpPr>
          <p:spPr bwMode="auto">
            <a:xfrm>
              <a:off x="2339975" y="2620650"/>
              <a:ext cx="792163" cy="158908"/>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41" name="Rectangle 25"/>
            <p:cNvSpPr>
              <a:spLocks noChangeArrowheads="1"/>
            </p:cNvSpPr>
            <p:nvPr/>
          </p:nvSpPr>
          <p:spPr bwMode="auto">
            <a:xfrm>
              <a:off x="7906147" y="3420514"/>
              <a:ext cx="1108869" cy="19627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043" name="Rectangle 27"/>
            <p:cNvSpPr>
              <a:spLocks noChangeArrowheads="1"/>
            </p:cNvSpPr>
            <p:nvPr/>
          </p:nvSpPr>
          <p:spPr bwMode="auto">
            <a:xfrm>
              <a:off x="8017836" y="2620039"/>
              <a:ext cx="958516" cy="196273"/>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0" name="Groupe 9"/>
            <p:cNvGrpSpPr/>
            <p:nvPr/>
          </p:nvGrpSpPr>
          <p:grpSpPr>
            <a:xfrm>
              <a:off x="3132138" y="2700104"/>
              <a:ext cx="4885698" cy="818546"/>
              <a:chOff x="3132138" y="2700104"/>
              <a:chExt cx="4885698" cy="818546"/>
            </a:xfrm>
          </p:grpSpPr>
          <p:cxnSp>
            <p:nvCxnSpPr>
              <p:cNvPr id="28" name="Connecteur droit avec flèche 27"/>
              <p:cNvCxnSpPr/>
              <p:nvPr/>
            </p:nvCxnSpPr>
            <p:spPr>
              <a:xfrm flipH="1">
                <a:off x="3132138" y="2700104"/>
                <a:ext cx="4885698" cy="0"/>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flipV="1">
                <a:off x="3132138" y="2907180"/>
                <a:ext cx="4680222" cy="611470"/>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1" name="ZoneTexte 10"/>
          <p:cNvSpPr txBox="1"/>
          <p:nvPr/>
        </p:nvSpPr>
        <p:spPr>
          <a:xfrm>
            <a:off x="1116419" y="878705"/>
            <a:ext cx="2715808" cy="307777"/>
          </a:xfrm>
          <a:prstGeom prst="rect">
            <a:avLst/>
          </a:prstGeom>
          <a:noFill/>
        </p:spPr>
        <p:txBody>
          <a:bodyPr wrap="none" rtlCol="0">
            <a:spAutoFit/>
          </a:bodyPr>
          <a:lstStyle/>
          <a:p>
            <a:r>
              <a:rPr lang="fr-FR" sz="1400" dirty="0" smtClean="0">
                <a:solidFill>
                  <a:schemeClr val="tx2">
                    <a:lumMod val="60000"/>
                    <a:lumOff val="40000"/>
                  </a:schemeClr>
                </a:solidFill>
                <a:latin typeface="Comic Sans MS" panose="030F0702030302020204" pitchFamily="66" charset="0"/>
              </a:rPr>
              <a:t>Sujets américains sédentaires</a:t>
            </a:r>
            <a:endParaRPr lang="fr-FR" sz="1400" dirty="0">
              <a:solidFill>
                <a:schemeClr val="tx2">
                  <a:lumMod val="60000"/>
                  <a:lumOff val="40000"/>
                </a:schemeClr>
              </a:solidFill>
              <a:latin typeface="Comic Sans MS" panose="030F0702030302020204" pitchFamily="66" charset="0"/>
            </a:endParaRPr>
          </a:p>
        </p:txBody>
      </p:sp>
      <p:sp>
        <p:nvSpPr>
          <p:cNvPr id="33" name="ZoneTexte 32"/>
          <p:cNvSpPr txBox="1"/>
          <p:nvPr/>
        </p:nvSpPr>
        <p:spPr>
          <a:xfrm>
            <a:off x="5084569" y="888975"/>
            <a:ext cx="3159839" cy="307777"/>
          </a:xfrm>
          <a:prstGeom prst="rect">
            <a:avLst/>
          </a:prstGeom>
          <a:noFill/>
        </p:spPr>
        <p:txBody>
          <a:bodyPr wrap="none" rtlCol="0">
            <a:spAutoFit/>
          </a:bodyPr>
          <a:lstStyle/>
          <a:p>
            <a:r>
              <a:rPr lang="fr-FR" sz="1400" dirty="0" smtClean="0">
                <a:solidFill>
                  <a:schemeClr val="tx2">
                    <a:lumMod val="60000"/>
                    <a:lumOff val="40000"/>
                  </a:schemeClr>
                </a:solidFill>
                <a:latin typeface="Comic Sans MS" panose="030F0702030302020204" pitchFamily="66" charset="0"/>
              </a:rPr>
              <a:t>Sujets français actifs ~2h/semaine</a:t>
            </a:r>
            <a:endParaRPr lang="fr-FR" sz="1400" dirty="0">
              <a:solidFill>
                <a:schemeClr val="tx2">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9540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76200" y="115888"/>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FR" altLang="fr-FR" sz="2400" dirty="0" smtClean="0">
                <a:latin typeface="Comic Sans MS" pitchFamily="66" charset="0"/>
              </a:rPr>
              <a:t>L’entraînement en AP a des effets bénéfiques</a:t>
            </a:r>
          </a:p>
          <a:p>
            <a:pPr algn="ctr" eaLnBrk="1" hangingPunct="1">
              <a:spcBef>
                <a:spcPct val="0"/>
              </a:spcBef>
              <a:buFontTx/>
              <a:buNone/>
            </a:pPr>
            <a:r>
              <a:rPr lang="fr-FR" altLang="fr-FR" sz="2400" dirty="0" smtClean="0">
                <a:latin typeface="Comic Sans MS" pitchFamily="66" charset="0"/>
              </a:rPr>
              <a:t>Doit être encouragé </a:t>
            </a:r>
            <a:endParaRPr lang="fr-FR" altLang="fr-FR" sz="2400" dirty="0">
              <a:latin typeface="Comic Sans MS" pitchFamily="66" charset="0"/>
            </a:endParaRPr>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1268760"/>
            <a:ext cx="28098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6" descr="sportif t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268760"/>
            <a:ext cx="271303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291138" y="5805264"/>
            <a:ext cx="3384376" cy="400110"/>
          </a:xfrm>
          <a:prstGeom prst="rect">
            <a:avLst/>
          </a:prstGeom>
          <a:noFill/>
        </p:spPr>
        <p:txBody>
          <a:bodyPr wrap="square" rtlCol="0">
            <a:spAutoFit/>
          </a:bodyPr>
          <a:lstStyle/>
          <a:p>
            <a:r>
              <a:rPr lang="fr-FR" sz="2000" dirty="0" smtClean="0">
                <a:latin typeface="Comic Sans MS" panose="030F0702030302020204" pitchFamily="66" charset="0"/>
              </a:rPr>
              <a:t>Mais doit être « contrôlé »</a:t>
            </a:r>
            <a:endParaRPr lang="fr-FR" sz="2000" dirty="0">
              <a:latin typeface="Comic Sans MS" panose="030F0702030302020204" pitchFamily="66" charset="0"/>
            </a:endParaRPr>
          </a:p>
        </p:txBody>
      </p:sp>
    </p:spTree>
    <p:extLst>
      <p:ext uri="{BB962C8B-B14F-4D97-AF65-F5344CB8AC3E}">
        <p14:creationId xmlns:p14="http://schemas.microsoft.com/office/powerpoint/2010/main" val="16509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9rApDetHI5woyeMJk2UMHH"/>
</p:tagLst>
</file>

<file path=ppt/tags/tag10.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11.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12.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13.xml><?xml version="1.0" encoding="utf-8"?>
<p:tagLst xmlns:a="http://schemas.openxmlformats.org/drawingml/2006/main" xmlns:r="http://schemas.openxmlformats.org/officeDocument/2006/relationships" xmlns:p="http://schemas.openxmlformats.org/presentationml/2006/main">
  <p:tag name="DVSHAPEID" val="9rApDetHI5woyeMJk2UMHH"/>
</p:tagLst>
</file>

<file path=ppt/tags/tag14.xml><?xml version="1.0" encoding="utf-8"?>
<p:tagLst xmlns:a="http://schemas.openxmlformats.org/drawingml/2006/main" xmlns:r="http://schemas.openxmlformats.org/officeDocument/2006/relationships" xmlns:p="http://schemas.openxmlformats.org/presentationml/2006/main">
  <p:tag name="DVSHAPEID" val="T1niBgDLsmk1TyDhFqYh0o"/>
</p:tagLst>
</file>

<file path=ppt/tags/tag15.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16.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2.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3.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4.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5.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6.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7.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8.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ags/tag9.xml><?xml version="1.0" encoding="utf-8"?>
<p:tagLst xmlns:a="http://schemas.openxmlformats.org/drawingml/2006/main" xmlns:r="http://schemas.openxmlformats.org/officeDocument/2006/relationships" xmlns:p="http://schemas.openxmlformats.org/presentationml/2006/main">
  <p:tag name="DVSHAPEID" val="z61zemzk6OJkVJ5QuuGvVb"/>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3198</Words>
  <Application>Microsoft Office PowerPoint</Application>
  <PresentationFormat>Affichage à l'écran (4:3)</PresentationFormat>
  <Paragraphs>400</Paragraphs>
  <Slides>50</Slides>
  <Notes>32</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CHU DE GRENOBLE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Bricout , Veronique</dc:creator>
  <cp:lastModifiedBy>V Bricout</cp:lastModifiedBy>
  <cp:revision>52</cp:revision>
  <dcterms:created xsi:type="dcterms:W3CDTF">2017-02-14T09:09:48Z</dcterms:created>
  <dcterms:modified xsi:type="dcterms:W3CDTF">2017-03-14T19:41:35Z</dcterms:modified>
</cp:coreProperties>
</file>